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8" r:id="rId2"/>
    <p:sldId id="268" r:id="rId3"/>
    <p:sldId id="266" r:id="rId4"/>
    <p:sldId id="290" r:id="rId5"/>
    <p:sldId id="270" r:id="rId6"/>
    <p:sldId id="296" r:id="rId7"/>
    <p:sldId id="309" r:id="rId8"/>
    <p:sldId id="271" r:id="rId9"/>
    <p:sldId id="274" r:id="rId10"/>
    <p:sldId id="275" r:id="rId11"/>
    <p:sldId id="280" r:id="rId12"/>
    <p:sldId id="293" r:id="rId13"/>
    <p:sldId id="291" r:id="rId14"/>
    <p:sldId id="295" r:id="rId15"/>
    <p:sldId id="294" r:id="rId16"/>
    <p:sldId id="281" r:id="rId17"/>
    <p:sldId id="301" r:id="rId18"/>
    <p:sldId id="282" r:id="rId19"/>
    <p:sldId id="302" r:id="rId20"/>
    <p:sldId id="307" r:id="rId21"/>
    <p:sldId id="308" r:id="rId22"/>
  </p:sldIdLst>
  <p:sldSz cx="12192000" cy="6858000"/>
  <p:notesSz cx="6858000" cy="9144000"/>
  <p:defaultTextStyle>
    <a:defPPr>
      <a:defRPr lang="en-A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1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79" d="100"/>
          <a:sy n="79" d="100"/>
        </p:scale>
        <p:origin x="101"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09F42-ACD8-57BE-1F31-5D33EEC6CD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Z"/>
          </a:p>
        </p:txBody>
      </p:sp>
      <p:sp>
        <p:nvSpPr>
          <p:cNvPr id="3" name="Subtitle 2">
            <a:extLst>
              <a:ext uri="{FF2B5EF4-FFF2-40B4-BE49-F238E27FC236}">
                <a16:creationId xmlns:a16="http://schemas.microsoft.com/office/drawing/2014/main" id="{C2E168E7-7545-03F1-7080-F06EDDBC27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Z"/>
          </a:p>
        </p:txBody>
      </p:sp>
      <p:sp>
        <p:nvSpPr>
          <p:cNvPr id="4" name="Date Placeholder 3">
            <a:extLst>
              <a:ext uri="{FF2B5EF4-FFF2-40B4-BE49-F238E27FC236}">
                <a16:creationId xmlns:a16="http://schemas.microsoft.com/office/drawing/2014/main" id="{1ED428C7-551E-596F-56B0-0A3E022DF546}"/>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8D225C19-D20D-5FA2-3C80-F435957EBD8D}"/>
              </a:ext>
            </a:extLst>
          </p:cNvPr>
          <p:cNvSpPr>
            <a:spLocks noGrp="1"/>
          </p:cNvSpPr>
          <p:nvPr>
            <p:ph type="ftr" sz="quarter" idx="11"/>
          </p:nvPr>
        </p:nvSpPr>
        <p:spPr/>
        <p:txBody>
          <a:bodyPr/>
          <a:lstStyle/>
          <a:p>
            <a:endParaRPr lang="en-AZ"/>
          </a:p>
        </p:txBody>
      </p:sp>
      <p:sp>
        <p:nvSpPr>
          <p:cNvPr id="6" name="Slide Number Placeholder 5">
            <a:extLst>
              <a:ext uri="{FF2B5EF4-FFF2-40B4-BE49-F238E27FC236}">
                <a16:creationId xmlns:a16="http://schemas.microsoft.com/office/drawing/2014/main" id="{6FD82ED0-B3DF-56C0-F69C-7BDFF11740D2}"/>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922106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A95E1-E7C8-CAB5-83FC-6E57C35F2C47}"/>
              </a:ext>
            </a:extLst>
          </p:cNvPr>
          <p:cNvSpPr>
            <a:spLocks noGrp="1"/>
          </p:cNvSpPr>
          <p:nvPr>
            <p:ph type="title"/>
          </p:nvPr>
        </p:nvSpPr>
        <p:spPr/>
        <p:txBody>
          <a:bodyPr/>
          <a:lstStyle/>
          <a:p>
            <a:r>
              <a:rPr lang="en-US"/>
              <a:t>Click to edit Master title style</a:t>
            </a:r>
            <a:endParaRPr lang="en-AZ"/>
          </a:p>
        </p:txBody>
      </p:sp>
      <p:sp>
        <p:nvSpPr>
          <p:cNvPr id="3" name="Content Placeholder 2">
            <a:extLst>
              <a:ext uri="{FF2B5EF4-FFF2-40B4-BE49-F238E27FC236}">
                <a16:creationId xmlns:a16="http://schemas.microsoft.com/office/drawing/2014/main" id="{33EFED91-D9F4-A4AE-E944-830BC2B5A9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Date Placeholder 3">
            <a:extLst>
              <a:ext uri="{FF2B5EF4-FFF2-40B4-BE49-F238E27FC236}">
                <a16:creationId xmlns:a16="http://schemas.microsoft.com/office/drawing/2014/main" id="{B73106B6-DED6-317C-969C-636545D2FA0E}"/>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5F56A2D8-791E-965E-7BF3-0A1937070B0F}"/>
              </a:ext>
            </a:extLst>
          </p:cNvPr>
          <p:cNvSpPr>
            <a:spLocks noGrp="1"/>
          </p:cNvSpPr>
          <p:nvPr>
            <p:ph type="ftr" sz="quarter" idx="11"/>
          </p:nvPr>
        </p:nvSpPr>
        <p:spPr/>
        <p:txBody>
          <a:bodyPr/>
          <a:lstStyle/>
          <a:p>
            <a:endParaRPr lang="en-AZ"/>
          </a:p>
        </p:txBody>
      </p:sp>
      <p:sp>
        <p:nvSpPr>
          <p:cNvPr id="6" name="Slide Number Placeholder 5">
            <a:extLst>
              <a:ext uri="{FF2B5EF4-FFF2-40B4-BE49-F238E27FC236}">
                <a16:creationId xmlns:a16="http://schemas.microsoft.com/office/drawing/2014/main" id="{591F221C-E6FB-3F36-2EB9-C12D11E065A1}"/>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4093515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EDB02-D931-8C5D-E348-B3C4E34829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Z"/>
          </a:p>
        </p:txBody>
      </p:sp>
      <p:sp>
        <p:nvSpPr>
          <p:cNvPr id="3" name="Text Placeholder 2">
            <a:extLst>
              <a:ext uri="{FF2B5EF4-FFF2-40B4-BE49-F238E27FC236}">
                <a16:creationId xmlns:a16="http://schemas.microsoft.com/office/drawing/2014/main" id="{85C4E266-33B7-BB3A-B8AE-A114EE45A0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FEB102-BD6F-C482-D105-8CA00E888C6B}"/>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FD89713D-AC03-D859-C89D-C77D3181F55D}"/>
              </a:ext>
            </a:extLst>
          </p:cNvPr>
          <p:cNvSpPr>
            <a:spLocks noGrp="1"/>
          </p:cNvSpPr>
          <p:nvPr>
            <p:ph type="ftr" sz="quarter" idx="11"/>
          </p:nvPr>
        </p:nvSpPr>
        <p:spPr/>
        <p:txBody>
          <a:bodyPr/>
          <a:lstStyle/>
          <a:p>
            <a:endParaRPr lang="en-AZ"/>
          </a:p>
        </p:txBody>
      </p:sp>
      <p:sp>
        <p:nvSpPr>
          <p:cNvPr id="6" name="Slide Number Placeholder 5">
            <a:extLst>
              <a:ext uri="{FF2B5EF4-FFF2-40B4-BE49-F238E27FC236}">
                <a16:creationId xmlns:a16="http://schemas.microsoft.com/office/drawing/2014/main" id="{C622D930-40A6-AEE8-373D-212A12DDD08B}"/>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100270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FC837-F04C-4E59-BA57-0732BDB65A46}"/>
              </a:ext>
            </a:extLst>
          </p:cNvPr>
          <p:cNvSpPr>
            <a:spLocks noGrp="1"/>
          </p:cNvSpPr>
          <p:nvPr>
            <p:ph type="title"/>
          </p:nvPr>
        </p:nvSpPr>
        <p:spPr/>
        <p:txBody>
          <a:bodyPr/>
          <a:lstStyle/>
          <a:p>
            <a:r>
              <a:rPr lang="en-US"/>
              <a:t>Click to edit Master title style</a:t>
            </a:r>
            <a:endParaRPr lang="en-AZ"/>
          </a:p>
        </p:txBody>
      </p:sp>
      <p:sp>
        <p:nvSpPr>
          <p:cNvPr id="3" name="Content Placeholder 2">
            <a:extLst>
              <a:ext uri="{FF2B5EF4-FFF2-40B4-BE49-F238E27FC236}">
                <a16:creationId xmlns:a16="http://schemas.microsoft.com/office/drawing/2014/main" id="{7D29B866-417C-CF6E-14F6-A58EFC5C13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Content Placeholder 3">
            <a:extLst>
              <a:ext uri="{FF2B5EF4-FFF2-40B4-BE49-F238E27FC236}">
                <a16:creationId xmlns:a16="http://schemas.microsoft.com/office/drawing/2014/main" id="{45688812-D6A4-B347-3DA9-E9EEE5D5E6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5" name="Date Placeholder 4">
            <a:extLst>
              <a:ext uri="{FF2B5EF4-FFF2-40B4-BE49-F238E27FC236}">
                <a16:creationId xmlns:a16="http://schemas.microsoft.com/office/drawing/2014/main" id="{DD801816-B72E-C48D-AD59-41BD43B38F05}"/>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6" name="Footer Placeholder 5">
            <a:extLst>
              <a:ext uri="{FF2B5EF4-FFF2-40B4-BE49-F238E27FC236}">
                <a16:creationId xmlns:a16="http://schemas.microsoft.com/office/drawing/2014/main" id="{0CFEB41A-F6E9-C944-DC66-14B0D505253A}"/>
              </a:ext>
            </a:extLst>
          </p:cNvPr>
          <p:cNvSpPr>
            <a:spLocks noGrp="1"/>
          </p:cNvSpPr>
          <p:nvPr>
            <p:ph type="ftr" sz="quarter" idx="11"/>
          </p:nvPr>
        </p:nvSpPr>
        <p:spPr/>
        <p:txBody>
          <a:bodyPr/>
          <a:lstStyle/>
          <a:p>
            <a:endParaRPr lang="en-AZ"/>
          </a:p>
        </p:txBody>
      </p:sp>
      <p:sp>
        <p:nvSpPr>
          <p:cNvPr id="7" name="Slide Number Placeholder 6">
            <a:extLst>
              <a:ext uri="{FF2B5EF4-FFF2-40B4-BE49-F238E27FC236}">
                <a16:creationId xmlns:a16="http://schemas.microsoft.com/office/drawing/2014/main" id="{566D13DE-E3DE-AB90-74A4-4ABCE789D26F}"/>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2374582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2A61B-36A2-7AED-FA48-41BE2EDC0420}"/>
              </a:ext>
            </a:extLst>
          </p:cNvPr>
          <p:cNvSpPr>
            <a:spLocks noGrp="1"/>
          </p:cNvSpPr>
          <p:nvPr>
            <p:ph type="title"/>
          </p:nvPr>
        </p:nvSpPr>
        <p:spPr>
          <a:xfrm>
            <a:off x="839788" y="365125"/>
            <a:ext cx="10515600" cy="1325563"/>
          </a:xfrm>
        </p:spPr>
        <p:txBody>
          <a:bodyPr/>
          <a:lstStyle/>
          <a:p>
            <a:r>
              <a:rPr lang="en-US"/>
              <a:t>Click to edit Master title style</a:t>
            </a:r>
            <a:endParaRPr lang="en-AZ"/>
          </a:p>
        </p:txBody>
      </p:sp>
      <p:sp>
        <p:nvSpPr>
          <p:cNvPr id="3" name="Text Placeholder 2">
            <a:extLst>
              <a:ext uri="{FF2B5EF4-FFF2-40B4-BE49-F238E27FC236}">
                <a16:creationId xmlns:a16="http://schemas.microsoft.com/office/drawing/2014/main" id="{2B5BC969-79B4-E8B0-E366-3B98B6259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12D79F-5D53-05CB-4E9F-29616716EE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5" name="Text Placeholder 4">
            <a:extLst>
              <a:ext uri="{FF2B5EF4-FFF2-40B4-BE49-F238E27FC236}">
                <a16:creationId xmlns:a16="http://schemas.microsoft.com/office/drawing/2014/main" id="{C83BFA44-48C5-AE84-F0D9-4B96826C3D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624B05-EDBA-8FF7-26A7-9F82F6C16F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7" name="Date Placeholder 6">
            <a:extLst>
              <a:ext uri="{FF2B5EF4-FFF2-40B4-BE49-F238E27FC236}">
                <a16:creationId xmlns:a16="http://schemas.microsoft.com/office/drawing/2014/main" id="{7543F3ED-6AF7-BDA7-8AD0-37D7A7140AFE}"/>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8" name="Footer Placeholder 7">
            <a:extLst>
              <a:ext uri="{FF2B5EF4-FFF2-40B4-BE49-F238E27FC236}">
                <a16:creationId xmlns:a16="http://schemas.microsoft.com/office/drawing/2014/main" id="{96BDE414-E4D2-3678-AEFB-39D4C16BB55F}"/>
              </a:ext>
            </a:extLst>
          </p:cNvPr>
          <p:cNvSpPr>
            <a:spLocks noGrp="1"/>
          </p:cNvSpPr>
          <p:nvPr>
            <p:ph type="ftr" sz="quarter" idx="11"/>
          </p:nvPr>
        </p:nvSpPr>
        <p:spPr/>
        <p:txBody>
          <a:bodyPr/>
          <a:lstStyle/>
          <a:p>
            <a:endParaRPr lang="en-AZ"/>
          </a:p>
        </p:txBody>
      </p:sp>
      <p:sp>
        <p:nvSpPr>
          <p:cNvPr id="9" name="Slide Number Placeholder 8">
            <a:extLst>
              <a:ext uri="{FF2B5EF4-FFF2-40B4-BE49-F238E27FC236}">
                <a16:creationId xmlns:a16="http://schemas.microsoft.com/office/drawing/2014/main" id="{46A2D6EE-C61F-8D76-DAE1-A0620168BD98}"/>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3178904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C9EF-D02D-07B4-23B9-49EFC4940C43}"/>
              </a:ext>
            </a:extLst>
          </p:cNvPr>
          <p:cNvSpPr>
            <a:spLocks noGrp="1"/>
          </p:cNvSpPr>
          <p:nvPr>
            <p:ph type="title"/>
          </p:nvPr>
        </p:nvSpPr>
        <p:spPr/>
        <p:txBody>
          <a:bodyPr/>
          <a:lstStyle/>
          <a:p>
            <a:r>
              <a:rPr lang="en-US"/>
              <a:t>Click to edit Master title style</a:t>
            </a:r>
            <a:endParaRPr lang="en-AZ"/>
          </a:p>
        </p:txBody>
      </p:sp>
      <p:sp>
        <p:nvSpPr>
          <p:cNvPr id="3" name="Date Placeholder 2">
            <a:extLst>
              <a:ext uri="{FF2B5EF4-FFF2-40B4-BE49-F238E27FC236}">
                <a16:creationId xmlns:a16="http://schemas.microsoft.com/office/drawing/2014/main" id="{036A51B7-B9A2-C222-ED92-43EABA616320}"/>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4" name="Footer Placeholder 3">
            <a:extLst>
              <a:ext uri="{FF2B5EF4-FFF2-40B4-BE49-F238E27FC236}">
                <a16:creationId xmlns:a16="http://schemas.microsoft.com/office/drawing/2014/main" id="{B27468EA-44D8-D622-F8AD-C64E26274D3D}"/>
              </a:ext>
            </a:extLst>
          </p:cNvPr>
          <p:cNvSpPr>
            <a:spLocks noGrp="1"/>
          </p:cNvSpPr>
          <p:nvPr>
            <p:ph type="ftr" sz="quarter" idx="11"/>
          </p:nvPr>
        </p:nvSpPr>
        <p:spPr/>
        <p:txBody>
          <a:bodyPr/>
          <a:lstStyle/>
          <a:p>
            <a:endParaRPr lang="en-AZ"/>
          </a:p>
        </p:txBody>
      </p:sp>
      <p:sp>
        <p:nvSpPr>
          <p:cNvPr id="5" name="Slide Number Placeholder 4">
            <a:extLst>
              <a:ext uri="{FF2B5EF4-FFF2-40B4-BE49-F238E27FC236}">
                <a16:creationId xmlns:a16="http://schemas.microsoft.com/office/drawing/2014/main" id="{40448278-7839-1C0A-CFE7-6C8630ABB465}"/>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3818719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321224-C16E-E0A1-CA81-5AFC18CCBBCF}"/>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3" name="Footer Placeholder 2">
            <a:extLst>
              <a:ext uri="{FF2B5EF4-FFF2-40B4-BE49-F238E27FC236}">
                <a16:creationId xmlns:a16="http://schemas.microsoft.com/office/drawing/2014/main" id="{AA99A66C-A297-55A0-4E9B-3184EE5775ED}"/>
              </a:ext>
            </a:extLst>
          </p:cNvPr>
          <p:cNvSpPr>
            <a:spLocks noGrp="1"/>
          </p:cNvSpPr>
          <p:nvPr>
            <p:ph type="ftr" sz="quarter" idx="11"/>
          </p:nvPr>
        </p:nvSpPr>
        <p:spPr/>
        <p:txBody>
          <a:bodyPr/>
          <a:lstStyle/>
          <a:p>
            <a:endParaRPr lang="en-AZ"/>
          </a:p>
        </p:txBody>
      </p:sp>
      <p:sp>
        <p:nvSpPr>
          <p:cNvPr id="4" name="Slide Number Placeholder 3">
            <a:extLst>
              <a:ext uri="{FF2B5EF4-FFF2-40B4-BE49-F238E27FC236}">
                <a16:creationId xmlns:a16="http://schemas.microsoft.com/office/drawing/2014/main" id="{D6586064-EE08-C241-890E-0E60B27E61B6}"/>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172287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5A9FF-3710-FD7E-7472-3C4EF02AC0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Z"/>
          </a:p>
        </p:txBody>
      </p:sp>
      <p:sp>
        <p:nvSpPr>
          <p:cNvPr id="3" name="Content Placeholder 2">
            <a:extLst>
              <a:ext uri="{FF2B5EF4-FFF2-40B4-BE49-F238E27FC236}">
                <a16:creationId xmlns:a16="http://schemas.microsoft.com/office/drawing/2014/main" id="{EA4CB759-CAC4-7B61-4FCE-93E6FD7B93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Text Placeholder 3">
            <a:extLst>
              <a:ext uri="{FF2B5EF4-FFF2-40B4-BE49-F238E27FC236}">
                <a16:creationId xmlns:a16="http://schemas.microsoft.com/office/drawing/2014/main" id="{49842D8E-DF69-1381-CFB6-B968CD80C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02EAF7-BBD4-EBD2-7766-DAA10291220E}"/>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6" name="Footer Placeholder 5">
            <a:extLst>
              <a:ext uri="{FF2B5EF4-FFF2-40B4-BE49-F238E27FC236}">
                <a16:creationId xmlns:a16="http://schemas.microsoft.com/office/drawing/2014/main" id="{B3E648C2-FEEF-5EF8-2AF7-AE1A8AAA2335}"/>
              </a:ext>
            </a:extLst>
          </p:cNvPr>
          <p:cNvSpPr>
            <a:spLocks noGrp="1"/>
          </p:cNvSpPr>
          <p:nvPr>
            <p:ph type="ftr" sz="quarter" idx="11"/>
          </p:nvPr>
        </p:nvSpPr>
        <p:spPr/>
        <p:txBody>
          <a:bodyPr/>
          <a:lstStyle/>
          <a:p>
            <a:endParaRPr lang="en-AZ"/>
          </a:p>
        </p:txBody>
      </p:sp>
      <p:sp>
        <p:nvSpPr>
          <p:cNvPr id="7" name="Slide Number Placeholder 6">
            <a:extLst>
              <a:ext uri="{FF2B5EF4-FFF2-40B4-BE49-F238E27FC236}">
                <a16:creationId xmlns:a16="http://schemas.microsoft.com/office/drawing/2014/main" id="{FC6F6055-8D56-DD9A-58AE-4516038E0AE1}"/>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3668819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7396-8EE4-373E-5957-4D89DE6D3E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Z"/>
          </a:p>
        </p:txBody>
      </p:sp>
      <p:sp>
        <p:nvSpPr>
          <p:cNvPr id="3" name="Picture Placeholder 2">
            <a:extLst>
              <a:ext uri="{FF2B5EF4-FFF2-40B4-BE49-F238E27FC236}">
                <a16:creationId xmlns:a16="http://schemas.microsoft.com/office/drawing/2014/main" id="{76119094-ACFA-8BBB-3FB9-516A23FD8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Z"/>
          </a:p>
        </p:txBody>
      </p:sp>
      <p:sp>
        <p:nvSpPr>
          <p:cNvPr id="4" name="Text Placeholder 3">
            <a:extLst>
              <a:ext uri="{FF2B5EF4-FFF2-40B4-BE49-F238E27FC236}">
                <a16:creationId xmlns:a16="http://schemas.microsoft.com/office/drawing/2014/main" id="{44AF0701-6C09-874E-2A93-1A7F4CB2AA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1817AC-BB0A-4212-F575-59FB8B89C48D}"/>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6" name="Footer Placeholder 5">
            <a:extLst>
              <a:ext uri="{FF2B5EF4-FFF2-40B4-BE49-F238E27FC236}">
                <a16:creationId xmlns:a16="http://schemas.microsoft.com/office/drawing/2014/main" id="{EAB8AB51-C051-9D2B-A36E-079640F4E043}"/>
              </a:ext>
            </a:extLst>
          </p:cNvPr>
          <p:cNvSpPr>
            <a:spLocks noGrp="1"/>
          </p:cNvSpPr>
          <p:nvPr>
            <p:ph type="ftr" sz="quarter" idx="11"/>
          </p:nvPr>
        </p:nvSpPr>
        <p:spPr/>
        <p:txBody>
          <a:bodyPr/>
          <a:lstStyle/>
          <a:p>
            <a:endParaRPr lang="en-AZ"/>
          </a:p>
        </p:txBody>
      </p:sp>
      <p:sp>
        <p:nvSpPr>
          <p:cNvPr id="7" name="Slide Number Placeholder 6">
            <a:extLst>
              <a:ext uri="{FF2B5EF4-FFF2-40B4-BE49-F238E27FC236}">
                <a16:creationId xmlns:a16="http://schemas.microsoft.com/office/drawing/2014/main" id="{BFE93530-6BEB-EE71-725B-E8565B7A7D8C}"/>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1875220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5B4F1-7D17-623C-9103-A0582357E78B}"/>
              </a:ext>
            </a:extLst>
          </p:cNvPr>
          <p:cNvSpPr>
            <a:spLocks noGrp="1"/>
          </p:cNvSpPr>
          <p:nvPr>
            <p:ph type="title"/>
          </p:nvPr>
        </p:nvSpPr>
        <p:spPr/>
        <p:txBody>
          <a:bodyPr/>
          <a:lstStyle/>
          <a:p>
            <a:r>
              <a:rPr lang="en-US"/>
              <a:t>Click to edit Master title style</a:t>
            </a:r>
            <a:endParaRPr lang="en-AZ"/>
          </a:p>
        </p:txBody>
      </p:sp>
      <p:sp>
        <p:nvSpPr>
          <p:cNvPr id="3" name="Vertical Text Placeholder 2">
            <a:extLst>
              <a:ext uri="{FF2B5EF4-FFF2-40B4-BE49-F238E27FC236}">
                <a16:creationId xmlns:a16="http://schemas.microsoft.com/office/drawing/2014/main" id="{0CB72CEA-E35C-F26C-ADFF-BB5AAC724F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Date Placeholder 3">
            <a:extLst>
              <a:ext uri="{FF2B5EF4-FFF2-40B4-BE49-F238E27FC236}">
                <a16:creationId xmlns:a16="http://schemas.microsoft.com/office/drawing/2014/main" id="{AC9A5F4D-3E5C-965F-6CCC-F843FE431E64}"/>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952D29B7-6BFF-AB6C-EA29-5F95ED31FC43}"/>
              </a:ext>
            </a:extLst>
          </p:cNvPr>
          <p:cNvSpPr>
            <a:spLocks noGrp="1"/>
          </p:cNvSpPr>
          <p:nvPr>
            <p:ph type="ftr" sz="quarter" idx="11"/>
          </p:nvPr>
        </p:nvSpPr>
        <p:spPr/>
        <p:txBody>
          <a:bodyPr/>
          <a:lstStyle/>
          <a:p>
            <a:endParaRPr lang="en-AZ"/>
          </a:p>
        </p:txBody>
      </p:sp>
      <p:sp>
        <p:nvSpPr>
          <p:cNvPr id="6" name="Slide Number Placeholder 5">
            <a:extLst>
              <a:ext uri="{FF2B5EF4-FFF2-40B4-BE49-F238E27FC236}">
                <a16:creationId xmlns:a16="http://schemas.microsoft.com/office/drawing/2014/main" id="{C6463492-7481-98F2-DBCA-E4EB21421899}"/>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202044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2F5E4C-FC59-B7C7-F2B5-62670559F1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Z"/>
          </a:p>
        </p:txBody>
      </p:sp>
      <p:sp>
        <p:nvSpPr>
          <p:cNvPr id="3" name="Vertical Text Placeholder 2">
            <a:extLst>
              <a:ext uri="{FF2B5EF4-FFF2-40B4-BE49-F238E27FC236}">
                <a16:creationId xmlns:a16="http://schemas.microsoft.com/office/drawing/2014/main" id="{F187CC78-45B3-6DAF-B420-4F30CF8DFF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Date Placeholder 3">
            <a:extLst>
              <a:ext uri="{FF2B5EF4-FFF2-40B4-BE49-F238E27FC236}">
                <a16:creationId xmlns:a16="http://schemas.microsoft.com/office/drawing/2014/main" id="{C4F4F377-A5A6-110A-26AA-E01D1F35BB22}"/>
              </a:ext>
            </a:extLst>
          </p:cNvPr>
          <p:cNvSpPr>
            <a:spLocks noGrp="1"/>
          </p:cNvSpPr>
          <p:nvPr>
            <p:ph type="dt" sz="half" idx="10"/>
          </p:nvPr>
        </p:nvSpPr>
        <p:spPr/>
        <p:txBody>
          <a:body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9BF31414-DD0C-C814-98AA-BE76A66F000E}"/>
              </a:ext>
            </a:extLst>
          </p:cNvPr>
          <p:cNvSpPr>
            <a:spLocks noGrp="1"/>
          </p:cNvSpPr>
          <p:nvPr>
            <p:ph type="ftr" sz="quarter" idx="11"/>
          </p:nvPr>
        </p:nvSpPr>
        <p:spPr/>
        <p:txBody>
          <a:bodyPr/>
          <a:lstStyle/>
          <a:p>
            <a:endParaRPr lang="en-AZ"/>
          </a:p>
        </p:txBody>
      </p:sp>
      <p:sp>
        <p:nvSpPr>
          <p:cNvPr id="6" name="Slide Number Placeholder 5">
            <a:extLst>
              <a:ext uri="{FF2B5EF4-FFF2-40B4-BE49-F238E27FC236}">
                <a16:creationId xmlns:a16="http://schemas.microsoft.com/office/drawing/2014/main" id="{C990AE44-01AA-DD46-567F-1F8929DA0649}"/>
              </a:ext>
            </a:extLst>
          </p:cNvPr>
          <p:cNvSpPr>
            <a:spLocks noGrp="1"/>
          </p:cNvSpPr>
          <p:nvPr>
            <p:ph type="sldNum" sz="quarter" idx="12"/>
          </p:nvPr>
        </p:nvSpPr>
        <p:spPr/>
        <p:txBody>
          <a:bodyPr/>
          <a:lstStyle/>
          <a:p>
            <a:fld id="{D64A7284-4CBD-0144-984F-B370BA1936A7}" type="slidenum">
              <a:rPr lang="en-AZ" smtClean="0"/>
              <a:t>‹#›</a:t>
            </a:fld>
            <a:endParaRPr lang="en-AZ"/>
          </a:p>
        </p:txBody>
      </p:sp>
    </p:spTree>
    <p:extLst>
      <p:ext uri="{BB962C8B-B14F-4D97-AF65-F5344CB8AC3E}">
        <p14:creationId xmlns:p14="http://schemas.microsoft.com/office/powerpoint/2010/main" val="2960226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2D6B0-B62E-74FF-F97B-AE8599822B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Z"/>
          </a:p>
        </p:txBody>
      </p:sp>
      <p:sp>
        <p:nvSpPr>
          <p:cNvPr id="3" name="Text Placeholder 2">
            <a:extLst>
              <a:ext uri="{FF2B5EF4-FFF2-40B4-BE49-F238E27FC236}">
                <a16:creationId xmlns:a16="http://schemas.microsoft.com/office/drawing/2014/main" id="{DB25A81E-529F-3AE3-1CBE-79A0F90C1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Z"/>
          </a:p>
        </p:txBody>
      </p:sp>
      <p:sp>
        <p:nvSpPr>
          <p:cNvPr id="4" name="Date Placeholder 3">
            <a:extLst>
              <a:ext uri="{FF2B5EF4-FFF2-40B4-BE49-F238E27FC236}">
                <a16:creationId xmlns:a16="http://schemas.microsoft.com/office/drawing/2014/main" id="{D3986A6D-7D2E-3EFC-D8BD-5496430D21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83934-91BF-A744-832A-8F8FCC90FCC2}" type="datetimeFigureOut">
              <a:rPr lang="en-AZ" smtClean="0"/>
              <a:t>04/16/2024</a:t>
            </a:fld>
            <a:endParaRPr lang="en-AZ"/>
          </a:p>
        </p:txBody>
      </p:sp>
      <p:sp>
        <p:nvSpPr>
          <p:cNvPr id="5" name="Footer Placeholder 4">
            <a:extLst>
              <a:ext uri="{FF2B5EF4-FFF2-40B4-BE49-F238E27FC236}">
                <a16:creationId xmlns:a16="http://schemas.microsoft.com/office/drawing/2014/main" id="{6EDBD5AD-4D17-D715-207F-5C5663BEC8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Z"/>
          </a:p>
        </p:txBody>
      </p:sp>
      <p:sp>
        <p:nvSpPr>
          <p:cNvPr id="6" name="Slide Number Placeholder 5">
            <a:extLst>
              <a:ext uri="{FF2B5EF4-FFF2-40B4-BE49-F238E27FC236}">
                <a16:creationId xmlns:a16="http://schemas.microsoft.com/office/drawing/2014/main" id="{36356349-6EA4-2384-3BE7-B357253282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4A7284-4CBD-0144-984F-B370BA1936A7}" type="slidenum">
              <a:rPr lang="en-AZ" smtClean="0"/>
              <a:t>‹#›</a:t>
            </a:fld>
            <a:endParaRPr lang="en-AZ"/>
          </a:p>
        </p:txBody>
      </p:sp>
    </p:spTree>
    <p:extLst>
      <p:ext uri="{BB962C8B-B14F-4D97-AF65-F5344CB8AC3E}">
        <p14:creationId xmlns:p14="http://schemas.microsoft.com/office/powerpoint/2010/main" val="2884695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www.vmz.az/" TargetMode="External"/><Relationship Id="rId13" Type="http://schemas.openxmlformats.org/officeDocument/2006/relationships/hyperlink" Target="http://www.stz.az/" TargetMode="External"/><Relationship Id="rId18" Type="http://schemas.openxmlformats.org/officeDocument/2006/relationships/image" Target="../media/image8.jpg"/><Relationship Id="rId3" Type="http://schemas.openxmlformats.org/officeDocument/2006/relationships/hyperlink" Target="http://www.dmcbaku.az/" TargetMode="External"/><Relationship Id="rId21" Type="http://schemas.openxmlformats.org/officeDocument/2006/relationships/image" Target="../media/image11.jpeg"/><Relationship Id="rId7" Type="http://schemas.openxmlformats.org/officeDocument/2006/relationships/hyperlink" Target="http://www.wifbaku.az/" TargetMode="External"/><Relationship Id="rId12" Type="http://schemas.openxmlformats.org/officeDocument/2006/relationships/hyperlink" Target="http://www.tmz.az/" TargetMode="External"/><Relationship Id="rId17" Type="http://schemas.openxmlformats.org/officeDocument/2006/relationships/image" Target="../media/image7.jpg"/><Relationship Id="rId2" Type="http://schemas.openxmlformats.org/officeDocument/2006/relationships/image" Target="../media/image5.jpg"/><Relationship Id="rId16" Type="http://schemas.openxmlformats.org/officeDocument/2006/relationships/image" Target="../media/image6.jpg"/><Relationship Id="rId20"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hyperlink" Target="http://www.unecforum.az/" TargetMode="External"/><Relationship Id="rId11" Type="http://schemas.openxmlformats.org/officeDocument/2006/relationships/hyperlink" Target="http://www.hmsbaku.az/" TargetMode="External"/><Relationship Id="rId5" Type="http://schemas.openxmlformats.org/officeDocument/2006/relationships/hyperlink" Target="http://www.mirf.az/" TargetMode="External"/><Relationship Id="rId15" Type="http://schemas.openxmlformats.org/officeDocument/2006/relationships/hyperlink" Target="http://www.millimarketinqforumu.az/" TargetMode="External"/><Relationship Id="rId10" Type="http://schemas.openxmlformats.org/officeDocument/2006/relationships/hyperlink" Target="http://www.irzbaku.az/" TargetMode="External"/><Relationship Id="rId19" Type="http://schemas.openxmlformats.org/officeDocument/2006/relationships/image" Target="../media/image9.jpg"/><Relationship Id="rId4" Type="http://schemas.openxmlformats.org/officeDocument/2006/relationships/hyperlink" Target="http://www.fifbaku.az/" TargetMode="External"/><Relationship Id="rId9" Type="http://schemas.openxmlformats.org/officeDocument/2006/relationships/hyperlink" Target="http://www.conferences.az/" TargetMode="External"/><Relationship Id="rId14" Type="http://schemas.openxmlformats.org/officeDocument/2006/relationships/hyperlink" Target="http://www.tif.az/"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hyperlink" Target="https://kec.az/CgxHE" TargetMode="External"/><Relationship Id="rId18" Type="http://schemas.openxmlformats.org/officeDocument/2006/relationships/hyperlink" Target="https://kec.az/ylNuE" TargetMode="External"/><Relationship Id="rId3" Type="http://schemas.openxmlformats.org/officeDocument/2006/relationships/image" Target="../media/image6.jpg"/><Relationship Id="rId21" Type="http://schemas.openxmlformats.org/officeDocument/2006/relationships/hyperlink" Target="https://kec.az/jXoDo" TargetMode="External"/><Relationship Id="rId7" Type="http://schemas.openxmlformats.org/officeDocument/2006/relationships/image" Target="../media/image10.jpg"/><Relationship Id="rId12" Type="http://schemas.openxmlformats.org/officeDocument/2006/relationships/hyperlink" Target="https://kec.az/HQSrA" TargetMode="External"/><Relationship Id="rId17" Type="http://schemas.openxmlformats.org/officeDocument/2006/relationships/hyperlink" Target="https://kec.az/pvwKO" TargetMode="External"/><Relationship Id="rId2" Type="http://schemas.openxmlformats.org/officeDocument/2006/relationships/image" Target="../media/image5.jpg"/><Relationship Id="rId16" Type="http://schemas.openxmlformats.org/officeDocument/2006/relationships/hyperlink" Target="https://kec.az/yUoCF" TargetMode="External"/><Relationship Id="rId20" Type="http://schemas.openxmlformats.org/officeDocument/2006/relationships/hyperlink" Target="https://kec.az/VOzQa" TargetMode="Externa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hyperlink" Target="https://kec.az/QsudK" TargetMode="External"/><Relationship Id="rId5" Type="http://schemas.openxmlformats.org/officeDocument/2006/relationships/image" Target="../media/image8.jpg"/><Relationship Id="rId15" Type="http://schemas.openxmlformats.org/officeDocument/2006/relationships/hyperlink" Target="https://kec.az/pQjgJ" TargetMode="External"/><Relationship Id="rId10" Type="http://schemas.openxmlformats.org/officeDocument/2006/relationships/hyperlink" Target="https://kec.az/ZXUDu" TargetMode="External"/><Relationship Id="rId19" Type="http://schemas.openxmlformats.org/officeDocument/2006/relationships/hyperlink" Target="https://kec.az/POeLX" TargetMode="External"/><Relationship Id="rId4" Type="http://schemas.openxmlformats.org/officeDocument/2006/relationships/image" Target="../media/image7.jpg"/><Relationship Id="rId9" Type="http://schemas.openxmlformats.org/officeDocument/2006/relationships/hyperlink" Target="https://kec.az/HwIgM" TargetMode="External"/><Relationship Id="rId14" Type="http://schemas.openxmlformats.org/officeDocument/2006/relationships/hyperlink" Target="https://kec.az/tuCKP" TargetMode="External"/><Relationship Id="rId22" Type="http://schemas.openxmlformats.org/officeDocument/2006/relationships/hyperlink" Target="https://kec.az/AuOdU"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profile.php?id=61556082195755" TargetMode="External"/><Relationship Id="rId2" Type="http://schemas.openxmlformats.org/officeDocument/2006/relationships/image" Target="../media/image17.jpg"/><Relationship Id="rId1" Type="http://schemas.openxmlformats.org/officeDocument/2006/relationships/slideLayout" Target="../slideLayouts/slideLayout1.xml"/><Relationship Id="rId6" Type="http://schemas.openxmlformats.org/officeDocument/2006/relationships/hyperlink" Target="https://www.imforum.az/" TargetMode="External"/><Relationship Id="rId5" Type="http://schemas.openxmlformats.org/officeDocument/2006/relationships/hyperlink" Target="https://www.linkedin.com/company/i%CC%87nteryer-mebel-forumu-i%CC%87mforum-2024/" TargetMode="External"/><Relationship Id="rId4" Type="http://schemas.openxmlformats.org/officeDocument/2006/relationships/hyperlink" Target="https://www.instagram.com/imforumbak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231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C6B7AF-6F49-A63B-AC5E-B8FAC2EE01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CE5334-E661-02FC-B8B7-E08D8DBE8ECB}"/>
              </a:ext>
            </a:extLst>
          </p:cNvPr>
          <p:cNvSpPr txBox="1"/>
          <p:nvPr/>
        </p:nvSpPr>
        <p:spPr>
          <a:xfrm>
            <a:off x="4119509" y="448835"/>
            <a:ext cx="3952982" cy="584775"/>
          </a:xfrm>
          <a:prstGeom prst="rect">
            <a:avLst/>
          </a:prstGeom>
          <a:noFill/>
        </p:spPr>
        <p:txBody>
          <a:bodyPr wrap="square" rtlCol="0">
            <a:spAutoFit/>
          </a:bodyPr>
          <a:lstStyle/>
          <a:p>
            <a:pPr algn="ctr"/>
            <a:r>
              <a:rPr lang="az-Latn-AZ" sz="3200" b="1" dirty="0">
                <a:solidFill>
                  <a:srgbClr val="C00000"/>
                </a:solidFill>
                <a:latin typeface="Palatino Linotype" panose="02040502050505030304" pitchFamily="18" charset="0"/>
              </a:rPr>
              <a:t>Organizers</a:t>
            </a:r>
            <a:endParaRPr lang="en-US" sz="3200" b="1" dirty="0">
              <a:solidFill>
                <a:srgbClr val="C00000"/>
              </a:solidFill>
              <a:latin typeface="Palatino Linotype" panose="02040502050505030304" pitchFamily="18" charset="0"/>
            </a:endParaRPr>
          </a:p>
        </p:txBody>
      </p:sp>
      <p:pic>
        <p:nvPicPr>
          <p:cNvPr id="4" name="Picture 3">
            <a:extLst>
              <a:ext uri="{FF2B5EF4-FFF2-40B4-BE49-F238E27FC236}">
                <a16:creationId xmlns:a16="http://schemas.microsoft.com/office/drawing/2014/main" id="{C339D077-CF99-0DF3-DC87-33CBABBCEB97}"/>
              </a:ext>
            </a:extLst>
          </p:cNvPr>
          <p:cNvPicPr>
            <a:picLocks noChangeAspect="1"/>
          </p:cNvPicPr>
          <p:nvPr/>
        </p:nvPicPr>
        <p:blipFill rotWithShape="1">
          <a:blip r:embed="rId3"/>
          <a:srcRect r="25402"/>
          <a:stretch/>
        </p:blipFill>
        <p:spPr>
          <a:xfrm>
            <a:off x="5005683" y="1761627"/>
            <a:ext cx="3239957" cy="1456035"/>
          </a:xfrm>
          <a:prstGeom prst="rect">
            <a:avLst/>
          </a:prstGeom>
        </p:spPr>
      </p:pic>
      <p:pic>
        <p:nvPicPr>
          <p:cNvPr id="3" name="Picture 2">
            <a:extLst>
              <a:ext uri="{FF2B5EF4-FFF2-40B4-BE49-F238E27FC236}">
                <a16:creationId xmlns:a16="http://schemas.microsoft.com/office/drawing/2014/main" id="{3E60AA47-D61B-94F7-B753-F64747698360}"/>
              </a:ext>
            </a:extLst>
          </p:cNvPr>
          <p:cNvPicPr>
            <a:picLocks noChangeAspect="1"/>
          </p:cNvPicPr>
          <p:nvPr/>
        </p:nvPicPr>
        <p:blipFill rotWithShape="1">
          <a:blip r:embed="rId4"/>
          <a:srcRect t="25285" b="22017"/>
          <a:stretch/>
        </p:blipFill>
        <p:spPr>
          <a:xfrm>
            <a:off x="8072491" y="5243666"/>
            <a:ext cx="2812928" cy="1482353"/>
          </a:xfrm>
          <a:prstGeom prst="rect">
            <a:avLst/>
          </a:prstGeom>
        </p:spPr>
      </p:pic>
      <p:sp>
        <p:nvSpPr>
          <p:cNvPr id="6" name="TextBox 5">
            <a:extLst>
              <a:ext uri="{FF2B5EF4-FFF2-40B4-BE49-F238E27FC236}">
                <a16:creationId xmlns:a16="http://schemas.microsoft.com/office/drawing/2014/main" id="{B0F3C3F7-3827-F0D2-23E0-C6BBA2B8690C}"/>
              </a:ext>
            </a:extLst>
          </p:cNvPr>
          <p:cNvSpPr txBox="1"/>
          <p:nvPr/>
        </p:nvSpPr>
        <p:spPr>
          <a:xfrm>
            <a:off x="7043389" y="3938276"/>
            <a:ext cx="3952982" cy="584775"/>
          </a:xfrm>
          <a:prstGeom prst="rect">
            <a:avLst/>
          </a:prstGeom>
          <a:noFill/>
        </p:spPr>
        <p:txBody>
          <a:bodyPr wrap="square" rtlCol="0">
            <a:spAutoFit/>
          </a:bodyPr>
          <a:lstStyle/>
          <a:p>
            <a:pPr algn="ctr"/>
            <a:r>
              <a:rPr lang="az-Latn-AZ" sz="3200" b="1" dirty="0">
                <a:solidFill>
                  <a:srgbClr val="C00000"/>
                </a:solidFill>
                <a:latin typeface="Palatino Linotype" panose="02040502050505030304" pitchFamily="18" charset="0"/>
              </a:rPr>
              <a:t>Platinum Sponsor</a:t>
            </a:r>
            <a:endParaRPr lang="en-US" sz="3200" b="1"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7102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8FB7E5-05EE-BFB8-145D-E22D73FA69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2A9E29-4654-D828-EC02-D5BA5672EF27}"/>
              </a:ext>
            </a:extLst>
          </p:cNvPr>
          <p:cNvSpPr txBox="1"/>
          <p:nvPr/>
        </p:nvSpPr>
        <p:spPr>
          <a:xfrm>
            <a:off x="453783" y="566563"/>
            <a:ext cx="3978077" cy="461665"/>
          </a:xfrm>
          <a:prstGeom prst="rect">
            <a:avLst/>
          </a:prstGeom>
          <a:noFill/>
        </p:spPr>
        <p:txBody>
          <a:bodyPr wrap="none" rtlCol="0">
            <a:spAutoFit/>
          </a:bodyPr>
          <a:lstStyle/>
          <a:p>
            <a:r>
              <a:rPr lang="en-US" sz="2400" u="sng" dirty="0">
                <a:solidFill>
                  <a:schemeClr val="bg1"/>
                </a:solidFill>
                <a:latin typeface="Palatino Linotype" panose="02040502050505030304" pitchFamily="18" charset="0"/>
              </a:rPr>
              <a:t>Links to events we organize</a:t>
            </a:r>
          </a:p>
        </p:txBody>
      </p:sp>
      <p:sp>
        <p:nvSpPr>
          <p:cNvPr id="3" name="TextBox 2">
            <a:extLst>
              <a:ext uri="{FF2B5EF4-FFF2-40B4-BE49-F238E27FC236}">
                <a16:creationId xmlns:a16="http://schemas.microsoft.com/office/drawing/2014/main" id="{CCAF07AA-46AF-ABAC-AA6B-DC32643C48E2}"/>
              </a:ext>
            </a:extLst>
          </p:cNvPr>
          <p:cNvSpPr txBox="1"/>
          <p:nvPr/>
        </p:nvSpPr>
        <p:spPr>
          <a:xfrm>
            <a:off x="459936" y="1404877"/>
            <a:ext cx="2559290" cy="369332"/>
          </a:xfrm>
          <a:prstGeom prst="rect">
            <a:avLst/>
          </a:prstGeom>
          <a:noFill/>
        </p:spPr>
        <p:txBody>
          <a:bodyPr wrap="none" rtlCol="0">
            <a:spAutoFit/>
          </a:bodyPr>
          <a:lstStyle/>
          <a:p>
            <a:r>
              <a:rPr lang="az-Latn-AZ" dirty="0">
                <a:solidFill>
                  <a:schemeClr val="bg1"/>
                </a:solidFill>
              </a:rPr>
              <a:t>Human Resource Summit</a:t>
            </a:r>
            <a:endParaRPr lang="en-US" dirty="0">
              <a:solidFill>
                <a:schemeClr val="bg1"/>
              </a:solidFill>
            </a:endParaRPr>
          </a:p>
        </p:txBody>
      </p:sp>
      <p:sp>
        <p:nvSpPr>
          <p:cNvPr id="4" name="TextBox 3">
            <a:extLst>
              <a:ext uri="{FF2B5EF4-FFF2-40B4-BE49-F238E27FC236}">
                <a16:creationId xmlns:a16="http://schemas.microsoft.com/office/drawing/2014/main" id="{D18C6D85-0CAC-5B05-F31F-3FB992CF6C5F}"/>
              </a:ext>
            </a:extLst>
          </p:cNvPr>
          <p:cNvSpPr txBox="1"/>
          <p:nvPr/>
        </p:nvSpPr>
        <p:spPr>
          <a:xfrm>
            <a:off x="459936" y="1786627"/>
            <a:ext cx="2776594" cy="369332"/>
          </a:xfrm>
          <a:prstGeom prst="rect">
            <a:avLst/>
          </a:prstGeom>
          <a:noFill/>
        </p:spPr>
        <p:txBody>
          <a:bodyPr wrap="none" rtlCol="0">
            <a:spAutoFit/>
          </a:bodyPr>
          <a:lstStyle/>
          <a:p>
            <a:r>
              <a:rPr lang="az-Latn-AZ" dirty="0">
                <a:solidFill>
                  <a:schemeClr val="bg1"/>
                </a:solidFill>
              </a:rPr>
              <a:t>Tax and Accounting Summit</a:t>
            </a:r>
            <a:endParaRPr lang="en-US" dirty="0">
              <a:solidFill>
                <a:schemeClr val="bg1"/>
              </a:solidFill>
            </a:endParaRPr>
          </a:p>
        </p:txBody>
      </p:sp>
      <p:sp>
        <p:nvSpPr>
          <p:cNvPr id="5" name="TextBox 4">
            <a:extLst>
              <a:ext uri="{FF2B5EF4-FFF2-40B4-BE49-F238E27FC236}">
                <a16:creationId xmlns:a16="http://schemas.microsoft.com/office/drawing/2014/main" id="{9B70F82B-53D9-D1E1-B74F-D9C917B5825E}"/>
              </a:ext>
            </a:extLst>
          </p:cNvPr>
          <p:cNvSpPr txBox="1"/>
          <p:nvPr/>
        </p:nvSpPr>
        <p:spPr>
          <a:xfrm>
            <a:off x="439033" y="2168377"/>
            <a:ext cx="2918619" cy="369332"/>
          </a:xfrm>
          <a:prstGeom prst="rect">
            <a:avLst/>
          </a:prstGeom>
          <a:noFill/>
        </p:spPr>
        <p:txBody>
          <a:bodyPr wrap="none" rtlCol="0">
            <a:spAutoFit/>
          </a:bodyPr>
          <a:lstStyle/>
          <a:p>
            <a:r>
              <a:rPr lang="az-Latn-AZ" dirty="0">
                <a:solidFill>
                  <a:schemeClr val="bg1"/>
                </a:solidFill>
              </a:rPr>
              <a:t>Digital Marketing Conference</a:t>
            </a:r>
            <a:endParaRPr lang="en-US" dirty="0">
              <a:solidFill>
                <a:schemeClr val="bg1"/>
              </a:solidFill>
            </a:endParaRPr>
          </a:p>
        </p:txBody>
      </p:sp>
      <p:sp>
        <p:nvSpPr>
          <p:cNvPr id="6" name="TextBox 5">
            <a:extLst>
              <a:ext uri="{FF2B5EF4-FFF2-40B4-BE49-F238E27FC236}">
                <a16:creationId xmlns:a16="http://schemas.microsoft.com/office/drawing/2014/main" id="{3E5D97A7-CA32-2465-3D29-932AAC7FD4FD}"/>
              </a:ext>
            </a:extLst>
          </p:cNvPr>
          <p:cNvSpPr txBox="1"/>
          <p:nvPr/>
        </p:nvSpPr>
        <p:spPr>
          <a:xfrm>
            <a:off x="439033" y="2550127"/>
            <a:ext cx="3088218" cy="369332"/>
          </a:xfrm>
          <a:prstGeom prst="rect">
            <a:avLst/>
          </a:prstGeom>
          <a:noFill/>
        </p:spPr>
        <p:txBody>
          <a:bodyPr wrap="none" rtlCol="0">
            <a:spAutoFit/>
          </a:bodyPr>
          <a:lstStyle/>
          <a:p>
            <a:r>
              <a:rPr lang="az-Latn-AZ" dirty="0">
                <a:solidFill>
                  <a:schemeClr val="bg1"/>
                </a:solidFill>
              </a:rPr>
              <a:t>Finance and İnvestment Forum</a:t>
            </a:r>
            <a:endParaRPr lang="en-US" dirty="0">
              <a:solidFill>
                <a:schemeClr val="bg1"/>
              </a:solidFill>
            </a:endParaRPr>
          </a:p>
        </p:txBody>
      </p:sp>
      <p:sp>
        <p:nvSpPr>
          <p:cNvPr id="7" name="TextBox 6">
            <a:extLst>
              <a:ext uri="{FF2B5EF4-FFF2-40B4-BE49-F238E27FC236}">
                <a16:creationId xmlns:a16="http://schemas.microsoft.com/office/drawing/2014/main" id="{D979D776-E1D8-F0CC-9AED-EE859AC66599}"/>
              </a:ext>
            </a:extLst>
          </p:cNvPr>
          <p:cNvSpPr txBox="1"/>
          <p:nvPr/>
        </p:nvSpPr>
        <p:spPr>
          <a:xfrm>
            <a:off x="439033" y="2894553"/>
            <a:ext cx="3214663" cy="369332"/>
          </a:xfrm>
          <a:prstGeom prst="rect">
            <a:avLst/>
          </a:prstGeom>
          <a:noFill/>
        </p:spPr>
        <p:txBody>
          <a:bodyPr wrap="none" rtlCol="0">
            <a:spAutoFit/>
          </a:bodyPr>
          <a:lstStyle/>
          <a:p>
            <a:r>
              <a:rPr lang="az-Latn-AZ" dirty="0">
                <a:solidFill>
                  <a:schemeClr val="bg1"/>
                </a:solidFill>
              </a:rPr>
              <a:t>National Human Resouce Forum</a:t>
            </a:r>
            <a:endParaRPr lang="en-US" dirty="0">
              <a:solidFill>
                <a:schemeClr val="bg1"/>
              </a:solidFill>
            </a:endParaRPr>
          </a:p>
        </p:txBody>
      </p:sp>
      <p:sp>
        <p:nvSpPr>
          <p:cNvPr id="8" name="TextBox 7">
            <a:extLst>
              <a:ext uri="{FF2B5EF4-FFF2-40B4-BE49-F238E27FC236}">
                <a16:creationId xmlns:a16="http://schemas.microsoft.com/office/drawing/2014/main" id="{4AD36C5A-BE0C-669F-05C5-90ED3AEF83E8}"/>
              </a:ext>
            </a:extLst>
          </p:cNvPr>
          <p:cNvSpPr txBox="1"/>
          <p:nvPr/>
        </p:nvSpPr>
        <p:spPr>
          <a:xfrm>
            <a:off x="439033" y="3276303"/>
            <a:ext cx="3194530" cy="369332"/>
          </a:xfrm>
          <a:prstGeom prst="rect">
            <a:avLst/>
          </a:prstGeom>
          <a:noFill/>
        </p:spPr>
        <p:txBody>
          <a:bodyPr wrap="square" rtlCol="0">
            <a:spAutoFit/>
          </a:bodyPr>
          <a:lstStyle/>
          <a:p>
            <a:r>
              <a:rPr lang="az-Latn-AZ" dirty="0">
                <a:solidFill>
                  <a:schemeClr val="bg1"/>
                </a:solidFill>
              </a:rPr>
              <a:t>National Marketing Forum</a:t>
            </a:r>
            <a:endParaRPr lang="en-US" dirty="0">
              <a:solidFill>
                <a:schemeClr val="bg1"/>
              </a:solidFill>
            </a:endParaRPr>
          </a:p>
        </p:txBody>
      </p:sp>
      <p:sp>
        <p:nvSpPr>
          <p:cNvPr id="9" name="TextBox 8">
            <a:extLst>
              <a:ext uri="{FF2B5EF4-FFF2-40B4-BE49-F238E27FC236}">
                <a16:creationId xmlns:a16="http://schemas.microsoft.com/office/drawing/2014/main" id="{EE1D8071-6301-FB7B-B9DD-9A375192F2FF}"/>
              </a:ext>
            </a:extLst>
          </p:cNvPr>
          <p:cNvSpPr txBox="1"/>
          <p:nvPr/>
        </p:nvSpPr>
        <p:spPr>
          <a:xfrm>
            <a:off x="459936" y="4214952"/>
            <a:ext cx="2694706" cy="369332"/>
          </a:xfrm>
          <a:prstGeom prst="rect">
            <a:avLst/>
          </a:prstGeom>
          <a:noFill/>
        </p:spPr>
        <p:txBody>
          <a:bodyPr wrap="square" rtlCol="0">
            <a:spAutoFit/>
          </a:bodyPr>
          <a:lstStyle/>
          <a:p>
            <a:r>
              <a:rPr lang="az-Latn-AZ" dirty="0">
                <a:solidFill>
                  <a:schemeClr val="bg1"/>
                </a:solidFill>
              </a:rPr>
              <a:t>UNEC Economic Forum</a:t>
            </a:r>
            <a:endParaRPr lang="en-US" dirty="0">
              <a:solidFill>
                <a:schemeClr val="bg1"/>
              </a:solidFill>
            </a:endParaRPr>
          </a:p>
        </p:txBody>
      </p:sp>
      <p:sp>
        <p:nvSpPr>
          <p:cNvPr id="10" name="TextBox 9">
            <a:extLst>
              <a:ext uri="{FF2B5EF4-FFF2-40B4-BE49-F238E27FC236}">
                <a16:creationId xmlns:a16="http://schemas.microsoft.com/office/drawing/2014/main" id="{B2CD740D-B8AC-2E22-FA86-BD9DFEA82C64}"/>
              </a:ext>
            </a:extLst>
          </p:cNvPr>
          <p:cNvSpPr txBox="1"/>
          <p:nvPr/>
        </p:nvSpPr>
        <p:spPr>
          <a:xfrm>
            <a:off x="459935" y="4596702"/>
            <a:ext cx="3513965" cy="369332"/>
          </a:xfrm>
          <a:prstGeom prst="rect">
            <a:avLst/>
          </a:prstGeom>
          <a:noFill/>
        </p:spPr>
        <p:txBody>
          <a:bodyPr wrap="square" rtlCol="0">
            <a:spAutoFit/>
          </a:bodyPr>
          <a:lstStyle/>
          <a:p>
            <a:r>
              <a:rPr lang="en-US" dirty="0">
                <a:solidFill>
                  <a:schemeClr val="bg1"/>
                </a:solidFill>
              </a:rPr>
              <a:t>Water Innovation Forum</a:t>
            </a:r>
          </a:p>
        </p:txBody>
      </p:sp>
      <p:sp>
        <p:nvSpPr>
          <p:cNvPr id="11" name="TextBox 10">
            <a:extLst>
              <a:ext uri="{FF2B5EF4-FFF2-40B4-BE49-F238E27FC236}">
                <a16:creationId xmlns:a16="http://schemas.microsoft.com/office/drawing/2014/main" id="{A260A788-BF7F-3B50-3E37-726B5727C415}"/>
              </a:ext>
            </a:extLst>
          </p:cNvPr>
          <p:cNvSpPr txBox="1"/>
          <p:nvPr/>
        </p:nvSpPr>
        <p:spPr>
          <a:xfrm>
            <a:off x="453783" y="5355686"/>
            <a:ext cx="3163372" cy="369332"/>
          </a:xfrm>
          <a:prstGeom prst="rect">
            <a:avLst/>
          </a:prstGeom>
          <a:noFill/>
        </p:spPr>
        <p:txBody>
          <a:bodyPr wrap="square" rtlCol="0">
            <a:spAutoFit/>
          </a:bodyPr>
          <a:lstStyle/>
          <a:p>
            <a:r>
              <a:rPr lang="en-US" dirty="0">
                <a:solidFill>
                  <a:schemeClr val="bg1"/>
                </a:solidFill>
              </a:rPr>
              <a:t>Education Development Forum</a:t>
            </a:r>
          </a:p>
        </p:txBody>
      </p:sp>
      <p:sp>
        <p:nvSpPr>
          <p:cNvPr id="12" name="TextBox 11">
            <a:extLst>
              <a:ext uri="{FF2B5EF4-FFF2-40B4-BE49-F238E27FC236}">
                <a16:creationId xmlns:a16="http://schemas.microsoft.com/office/drawing/2014/main" id="{D5DFC957-D5D8-1D94-C9BA-40CE78420BF5}"/>
              </a:ext>
            </a:extLst>
          </p:cNvPr>
          <p:cNvSpPr txBox="1"/>
          <p:nvPr/>
        </p:nvSpPr>
        <p:spPr>
          <a:xfrm>
            <a:off x="453782" y="5705687"/>
            <a:ext cx="3194529" cy="369332"/>
          </a:xfrm>
          <a:prstGeom prst="rect">
            <a:avLst/>
          </a:prstGeom>
          <a:noFill/>
        </p:spPr>
        <p:txBody>
          <a:bodyPr wrap="square" rtlCol="0">
            <a:spAutoFit/>
          </a:bodyPr>
          <a:lstStyle/>
          <a:p>
            <a:r>
              <a:rPr lang="en-US" dirty="0">
                <a:solidFill>
                  <a:schemeClr val="bg1"/>
                </a:solidFill>
              </a:rPr>
              <a:t>Industrial Management Summit</a:t>
            </a:r>
          </a:p>
        </p:txBody>
      </p:sp>
      <p:sp>
        <p:nvSpPr>
          <p:cNvPr id="13" name="TextBox 12">
            <a:extLst>
              <a:ext uri="{FF2B5EF4-FFF2-40B4-BE49-F238E27FC236}">
                <a16:creationId xmlns:a16="http://schemas.microsoft.com/office/drawing/2014/main" id="{23717106-0254-E879-E3F1-CFD80CC5B9B3}"/>
              </a:ext>
            </a:extLst>
          </p:cNvPr>
          <p:cNvSpPr txBox="1"/>
          <p:nvPr/>
        </p:nvSpPr>
        <p:spPr>
          <a:xfrm>
            <a:off x="459935" y="4976805"/>
            <a:ext cx="3589073" cy="369332"/>
          </a:xfrm>
          <a:prstGeom prst="rect">
            <a:avLst/>
          </a:prstGeom>
          <a:noFill/>
        </p:spPr>
        <p:txBody>
          <a:bodyPr wrap="square" rtlCol="0">
            <a:spAutoFit/>
          </a:bodyPr>
          <a:lstStyle/>
          <a:p>
            <a:r>
              <a:rPr lang="en-US" dirty="0">
                <a:solidFill>
                  <a:schemeClr val="bg1"/>
                </a:solidFill>
              </a:rPr>
              <a:t>Healthcare Management Summit</a:t>
            </a:r>
          </a:p>
        </p:txBody>
      </p:sp>
      <p:sp>
        <p:nvSpPr>
          <p:cNvPr id="14" name="TextBox 13">
            <a:extLst>
              <a:ext uri="{FF2B5EF4-FFF2-40B4-BE49-F238E27FC236}">
                <a16:creationId xmlns:a16="http://schemas.microsoft.com/office/drawing/2014/main" id="{D01B69EA-EC3E-31CA-2D48-09BF37AD8CDD}"/>
              </a:ext>
            </a:extLst>
          </p:cNvPr>
          <p:cNvSpPr txBox="1"/>
          <p:nvPr/>
        </p:nvSpPr>
        <p:spPr>
          <a:xfrm>
            <a:off x="453783" y="3589464"/>
            <a:ext cx="4182792" cy="584775"/>
          </a:xfrm>
          <a:prstGeom prst="rect">
            <a:avLst/>
          </a:prstGeom>
          <a:noFill/>
        </p:spPr>
        <p:txBody>
          <a:bodyPr wrap="square" rtlCol="0">
            <a:spAutoFit/>
          </a:bodyPr>
          <a:lstStyle/>
          <a:p>
            <a:r>
              <a:rPr lang="az-Latn-AZ" sz="1600" dirty="0">
                <a:solidFill>
                  <a:schemeClr val="bg1"/>
                </a:solidFill>
              </a:rPr>
              <a:t>İnternational Scientific Forum of Economics and management Researches</a:t>
            </a:r>
            <a:endParaRPr lang="en-US" sz="1600" dirty="0">
              <a:solidFill>
                <a:schemeClr val="bg1"/>
              </a:solidFill>
            </a:endParaRPr>
          </a:p>
        </p:txBody>
      </p:sp>
      <p:sp>
        <p:nvSpPr>
          <p:cNvPr id="15" name="Rectangle 14">
            <a:extLst>
              <a:ext uri="{FF2B5EF4-FFF2-40B4-BE49-F238E27FC236}">
                <a16:creationId xmlns:a16="http://schemas.microsoft.com/office/drawing/2014/main" id="{BBECACDD-1708-4F14-0A8A-11C5DB83DEAC}"/>
              </a:ext>
            </a:extLst>
          </p:cNvPr>
          <p:cNvSpPr/>
          <p:nvPr/>
        </p:nvSpPr>
        <p:spPr>
          <a:xfrm>
            <a:off x="4023501" y="1343173"/>
            <a:ext cx="1843903" cy="369332"/>
          </a:xfrm>
          <a:prstGeom prst="rect">
            <a:avLst/>
          </a:prstGeom>
        </p:spPr>
        <p:txBody>
          <a:bodyPr wrap="none">
            <a:spAutoFit/>
          </a:bodyPr>
          <a:lstStyle/>
          <a:p>
            <a:r>
              <a:rPr lang="en-US" dirty="0">
                <a:solidFill>
                  <a:schemeClr val="bg1"/>
                </a:solidFill>
                <a:hlinkClick r:id="rId3">
                  <a:extLst>
                    <a:ext uri="{A12FA001-AC4F-418D-AE19-62706E023703}">
                      <ahyp:hlinkClr xmlns:ahyp="http://schemas.microsoft.com/office/drawing/2018/hyperlinkcolor" val="tx"/>
                    </a:ext>
                  </a:extLst>
                </a:hlinkClick>
              </a:rPr>
              <a:t>www.dmcbaku.az</a:t>
            </a:r>
            <a:endParaRPr lang="en-US" dirty="0">
              <a:solidFill>
                <a:schemeClr val="bg1"/>
              </a:solidFill>
            </a:endParaRPr>
          </a:p>
        </p:txBody>
      </p:sp>
      <p:sp>
        <p:nvSpPr>
          <p:cNvPr id="16" name="Rectangle 15">
            <a:extLst>
              <a:ext uri="{FF2B5EF4-FFF2-40B4-BE49-F238E27FC236}">
                <a16:creationId xmlns:a16="http://schemas.microsoft.com/office/drawing/2014/main" id="{99EE60D0-080F-BE15-10B3-D482FE61D2E0}"/>
              </a:ext>
            </a:extLst>
          </p:cNvPr>
          <p:cNvSpPr/>
          <p:nvPr/>
        </p:nvSpPr>
        <p:spPr>
          <a:xfrm>
            <a:off x="4023501" y="1730650"/>
            <a:ext cx="1629420" cy="369332"/>
          </a:xfrm>
          <a:prstGeom prst="rect">
            <a:avLst/>
          </a:prstGeom>
        </p:spPr>
        <p:txBody>
          <a:bodyPr wrap="none">
            <a:spAutoFit/>
          </a:bodyPr>
          <a:lstStyle/>
          <a:p>
            <a:r>
              <a:rPr lang="en-US" dirty="0">
                <a:solidFill>
                  <a:schemeClr val="bg1"/>
                </a:solidFill>
                <a:hlinkClick r:id="rId4">
                  <a:extLst>
                    <a:ext uri="{A12FA001-AC4F-418D-AE19-62706E023703}">
                      <ahyp:hlinkClr xmlns:ahyp="http://schemas.microsoft.com/office/drawing/2018/hyperlinkcolor" val="tx"/>
                    </a:ext>
                  </a:extLst>
                </a:hlinkClick>
              </a:rPr>
              <a:t>www.fifbaku.az</a:t>
            </a:r>
            <a:endParaRPr lang="en-US" dirty="0">
              <a:solidFill>
                <a:schemeClr val="bg1"/>
              </a:solidFill>
            </a:endParaRPr>
          </a:p>
        </p:txBody>
      </p:sp>
      <p:sp>
        <p:nvSpPr>
          <p:cNvPr id="17" name="Rectangle 16">
            <a:extLst>
              <a:ext uri="{FF2B5EF4-FFF2-40B4-BE49-F238E27FC236}">
                <a16:creationId xmlns:a16="http://schemas.microsoft.com/office/drawing/2014/main" id="{91833D49-5AEB-3E9A-EF58-E149E26C0BAF}"/>
              </a:ext>
            </a:extLst>
          </p:cNvPr>
          <p:cNvSpPr/>
          <p:nvPr/>
        </p:nvSpPr>
        <p:spPr>
          <a:xfrm>
            <a:off x="4003181" y="2099982"/>
            <a:ext cx="1357038" cy="369332"/>
          </a:xfrm>
          <a:prstGeom prst="rect">
            <a:avLst/>
          </a:prstGeom>
        </p:spPr>
        <p:txBody>
          <a:bodyPr wrap="none">
            <a:spAutoFit/>
          </a:bodyPr>
          <a:lstStyle/>
          <a:p>
            <a:r>
              <a:rPr lang="en-US" dirty="0">
                <a:solidFill>
                  <a:schemeClr val="bg1"/>
                </a:solidFill>
                <a:hlinkClick r:id="rId5">
                  <a:extLst>
                    <a:ext uri="{A12FA001-AC4F-418D-AE19-62706E023703}">
                      <ahyp:hlinkClr xmlns:ahyp="http://schemas.microsoft.com/office/drawing/2018/hyperlinkcolor" val="tx"/>
                    </a:ext>
                  </a:extLst>
                </a:hlinkClick>
              </a:rPr>
              <a:t>www.mirf.az</a:t>
            </a:r>
            <a:endParaRPr lang="en-US" dirty="0">
              <a:solidFill>
                <a:schemeClr val="bg1"/>
              </a:solidFill>
            </a:endParaRPr>
          </a:p>
        </p:txBody>
      </p:sp>
      <p:sp>
        <p:nvSpPr>
          <p:cNvPr id="18" name="Rectangle 17">
            <a:extLst>
              <a:ext uri="{FF2B5EF4-FFF2-40B4-BE49-F238E27FC236}">
                <a16:creationId xmlns:a16="http://schemas.microsoft.com/office/drawing/2014/main" id="{26A08128-3DDC-5746-58B8-8BBC826A449A}"/>
              </a:ext>
            </a:extLst>
          </p:cNvPr>
          <p:cNvSpPr/>
          <p:nvPr/>
        </p:nvSpPr>
        <p:spPr>
          <a:xfrm>
            <a:off x="3998860" y="2838646"/>
            <a:ext cx="2015103" cy="369332"/>
          </a:xfrm>
          <a:prstGeom prst="rect">
            <a:avLst/>
          </a:prstGeom>
        </p:spPr>
        <p:txBody>
          <a:bodyPr wrap="none">
            <a:spAutoFit/>
          </a:bodyPr>
          <a:lstStyle/>
          <a:p>
            <a:r>
              <a:rPr lang="en-US" dirty="0">
                <a:solidFill>
                  <a:schemeClr val="bg1"/>
                </a:solidFill>
                <a:hlinkClick r:id="rId6">
                  <a:extLst>
                    <a:ext uri="{A12FA001-AC4F-418D-AE19-62706E023703}">
                      <ahyp:hlinkClr xmlns:ahyp="http://schemas.microsoft.com/office/drawing/2018/hyperlinkcolor" val="tx"/>
                    </a:ext>
                  </a:extLst>
                </a:hlinkClick>
              </a:rPr>
              <a:t>www.unecforum.az</a:t>
            </a:r>
            <a:endParaRPr lang="en-US" dirty="0">
              <a:solidFill>
                <a:schemeClr val="bg1"/>
              </a:solidFill>
            </a:endParaRPr>
          </a:p>
        </p:txBody>
      </p:sp>
      <p:sp>
        <p:nvSpPr>
          <p:cNvPr id="19" name="Rectangle 18">
            <a:extLst>
              <a:ext uri="{FF2B5EF4-FFF2-40B4-BE49-F238E27FC236}">
                <a16:creationId xmlns:a16="http://schemas.microsoft.com/office/drawing/2014/main" id="{D31F6244-8DCB-0E7E-757D-B74DF9CBCCCD}"/>
              </a:ext>
            </a:extLst>
          </p:cNvPr>
          <p:cNvSpPr/>
          <p:nvPr/>
        </p:nvSpPr>
        <p:spPr>
          <a:xfrm>
            <a:off x="4008351" y="3207978"/>
            <a:ext cx="1720792" cy="369332"/>
          </a:xfrm>
          <a:prstGeom prst="rect">
            <a:avLst/>
          </a:prstGeom>
        </p:spPr>
        <p:txBody>
          <a:bodyPr wrap="none">
            <a:spAutoFit/>
          </a:bodyPr>
          <a:lstStyle/>
          <a:p>
            <a:r>
              <a:rPr lang="en-US" dirty="0">
                <a:solidFill>
                  <a:schemeClr val="bg1"/>
                </a:solidFill>
                <a:hlinkClick r:id="rId7">
                  <a:extLst>
                    <a:ext uri="{A12FA001-AC4F-418D-AE19-62706E023703}">
                      <ahyp:hlinkClr xmlns:ahyp="http://schemas.microsoft.com/office/drawing/2018/hyperlinkcolor" val="tx"/>
                    </a:ext>
                  </a:extLst>
                </a:hlinkClick>
              </a:rPr>
              <a:t>www.wifbaku.az</a:t>
            </a:r>
            <a:endParaRPr lang="en-US" dirty="0">
              <a:solidFill>
                <a:schemeClr val="bg1"/>
              </a:solidFill>
            </a:endParaRPr>
          </a:p>
        </p:txBody>
      </p:sp>
      <p:sp>
        <p:nvSpPr>
          <p:cNvPr id="20" name="Rectangle 19">
            <a:extLst>
              <a:ext uri="{FF2B5EF4-FFF2-40B4-BE49-F238E27FC236}">
                <a16:creationId xmlns:a16="http://schemas.microsoft.com/office/drawing/2014/main" id="{BFA3F100-845A-76F6-DC89-F3B829DA6614}"/>
              </a:ext>
            </a:extLst>
          </p:cNvPr>
          <p:cNvSpPr/>
          <p:nvPr/>
        </p:nvSpPr>
        <p:spPr>
          <a:xfrm>
            <a:off x="4018454" y="3545670"/>
            <a:ext cx="1659945" cy="646331"/>
          </a:xfrm>
          <a:prstGeom prst="rect">
            <a:avLst/>
          </a:prstGeom>
        </p:spPr>
        <p:txBody>
          <a:bodyPr wrap="square">
            <a:spAutoFit/>
          </a:bodyPr>
          <a:lstStyle/>
          <a:p>
            <a:r>
              <a:rPr lang="en-US" dirty="0">
                <a:solidFill>
                  <a:schemeClr val="bg1"/>
                </a:solidFill>
                <a:hlinkClick r:id="rId8">
                  <a:extLst>
                    <a:ext uri="{A12FA001-AC4F-418D-AE19-62706E023703}">
                      <ahyp:hlinkClr xmlns:ahyp="http://schemas.microsoft.com/office/drawing/2018/hyperlinkcolor" val="tx"/>
                    </a:ext>
                  </a:extLst>
                </a:hlinkClick>
              </a:rPr>
              <a:t>www.vmz.az</a:t>
            </a:r>
            <a:br>
              <a:rPr lang="en-US" dirty="0">
                <a:solidFill>
                  <a:schemeClr val="bg1"/>
                </a:solidFill>
              </a:rPr>
            </a:br>
            <a:endParaRPr lang="en-US" dirty="0">
              <a:solidFill>
                <a:schemeClr val="bg1"/>
              </a:solidFill>
            </a:endParaRPr>
          </a:p>
        </p:txBody>
      </p:sp>
      <p:sp>
        <p:nvSpPr>
          <p:cNvPr id="21" name="Rectangle 20">
            <a:extLst>
              <a:ext uri="{FF2B5EF4-FFF2-40B4-BE49-F238E27FC236}">
                <a16:creationId xmlns:a16="http://schemas.microsoft.com/office/drawing/2014/main" id="{C812A56A-CF5D-364E-F771-6824C4E97205}"/>
              </a:ext>
            </a:extLst>
          </p:cNvPr>
          <p:cNvSpPr/>
          <p:nvPr/>
        </p:nvSpPr>
        <p:spPr>
          <a:xfrm>
            <a:off x="3973901" y="4026338"/>
            <a:ext cx="2173031" cy="369332"/>
          </a:xfrm>
          <a:prstGeom prst="rect">
            <a:avLst/>
          </a:prstGeom>
        </p:spPr>
        <p:txBody>
          <a:bodyPr wrap="none">
            <a:spAutoFit/>
          </a:bodyPr>
          <a:lstStyle/>
          <a:p>
            <a:r>
              <a:rPr lang="en-US" dirty="0">
                <a:solidFill>
                  <a:schemeClr val="bg1"/>
                </a:solidFill>
              </a:rPr>
              <a:t> </a:t>
            </a:r>
            <a:r>
              <a:rPr lang="en-US" dirty="0">
                <a:solidFill>
                  <a:schemeClr val="bg1"/>
                </a:solidFill>
                <a:hlinkClick r:id="rId9">
                  <a:extLst>
                    <a:ext uri="{A12FA001-AC4F-418D-AE19-62706E023703}">
                      <ahyp:hlinkClr xmlns:ahyp="http://schemas.microsoft.com/office/drawing/2018/hyperlinkcolor" val="tx"/>
                    </a:ext>
                  </a:extLst>
                </a:hlinkClick>
              </a:rPr>
              <a:t>www.conferences.az</a:t>
            </a:r>
            <a:endParaRPr lang="en-US" dirty="0">
              <a:solidFill>
                <a:schemeClr val="bg1"/>
              </a:solidFill>
            </a:endParaRPr>
          </a:p>
        </p:txBody>
      </p:sp>
      <p:sp>
        <p:nvSpPr>
          <p:cNvPr id="22" name="Rectangle 21">
            <a:extLst>
              <a:ext uri="{FF2B5EF4-FFF2-40B4-BE49-F238E27FC236}">
                <a16:creationId xmlns:a16="http://schemas.microsoft.com/office/drawing/2014/main" id="{DFA303ED-926D-1543-EE9F-F809121E828F}"/>
              </a:ext>
            </a:extLst>
          </p:cNvPr>
          <p:cNvSpPr/>
          <p:nvPr/>
        </p:nvSpPr>
        <p:spPr>
          <a:xfrm>
            <a:off x="4008351" y="4526049"/>
            <a:ext cx="1664366" cy="369332"/>
          </a:xfrm>
          <a:prstGeom prst="rect">
            <a:avLst/>
          </a:prstGeom>
        </p:spPr>
        <p:txBody>
          <a:bodyPr wrap="none">
            <a:spAutoFit/>
          </a:bodyPr>
          <a:lstStyle/>
          <a:p>
            <a:r>
              <a:rPr lang="en-US" dirty="0">
                <a:solidFill>
                  <a:schemeClr val="bg1"/>
                </a:solidFill>
                <a:hlinkClick r:id="rId10">
                  <a:extLst>
                    <a:ext uri="{A12FA001-AC4F-418D-AE19-62706E023703}">
                      <ahyp:hlinkClr xmlns:ahyp="http://schemas.microsoft.com/office/drawing/2018/hyperlinkcolor" val="tx"/>
                    </a:ext>
                  </a:extLst>
                </a:hlinkClick>
              </a:rPr>
              <a:t>www.irzbaku.az</a:t>
            </a:r>
            <a:endParaRPr lang="en-US" dirty="0">
              <a:solidFill>
                <a:schemeClr val="bg1"/>
              </a:solidFill>
            </a:endParaRPr>
          </a:p>
        </p:txBody>
      </p:sp>
      <p:sp>
        <p:nvSpPr>
          <p:cNvPr id="23" name="Rectangle 22">
            <a:extLst>
              <a:ext uri="{FF2B5EF4-FFF2-40B4-BE49-F238E27FC236}">
                <a16:creationId xmlns:a16="http://schemas.microsoft.com/office/drawing/2014/main" id="{5C478D30-1454-5DC4-2851-AE167FEA6D77}"/>
              </a:ext>
            </a:extLst>
          </p:cNvPr>
          <p:cNvSpPr/>
          <p:nvPr/>
        </p:nvSpPr>
        <p:spPr>
          <a:xfrm>
            <a:off x="4008351" y="4895984"/>
            <a:ext cx="1835887" cy="369332"/>
          </a:xfrm>
          <a:prstGeom prst="rect">
            <a:avLst/>
          </a:prstGeom>
        </p:spPr>
        <p:txBody>
          <a:bodyPr wrap="none">
            <a:spAutoFit/>
          </a:bodyPr>
          <a:lstStyle/>
          <a:p>
            <a:r>
              <a:rPr lang="en-US" dirty="0">
                <a:solidFill>
                  <a:schemeClr val="bg1"/>
                </a:solidFill>
                <a:hlinkClick r:id="rId11">
                  <a:extLst>
                    <a:ext uri="{A12FA001-AC4F-418D-AE19-62706E023703}">
                      <ahyp:hlinkClr xmlns:ahyp="http://schemas.microsoft.com/office/drawing/2018/hyperlinkcolor" val="tx"/>
                    </a:ext>
                  </a:extLst>
                </a:hlinkClick>
              </a:rPr>
              <a:t>www.</a:t>
            </a:r>
            <a:r>
              <a:rPr lang="az-Latn-AZ" dirty="0">
                <a:solidFill>
                  <a:schemeClr val="bg1"/>
                </a:solidFill>
                <a:hlinkClick r:id="rId11">
                  <a:extLst>
                    <a:ext uri="{A12FA001-AC4F-418D-AE19-62706E023703}">
                      <ahyp:hlinkClr xmlns:ahyp="http://schemas.microsoft.com/office/drawing/2018/hyperlinkcolor" val="tx"/>
                    </a:ext>
                  </a:extLst>
                </a:hlinkClick>
              </a:rPr>
              <a:t>hms</a:t>
            </a:r>
            <a:r>
              <a:rPr lang="en-US" dirty="0">
                <a:solidFill>
                  <a:schemeClr val="bg1"/>
                </a:solidFill>
                <a:hlinkClick r:id="rId11">
                  <a:extLst>
                    <a:ext uri="{A12FA001-AC4F-418D-AE19-62706E023703}">
                      <ahyp:hlinkClr xmlns:ahyp="http://schemas.microsoft.com/office/drawing/2018/hyperlinkcolor" val="tx"/>
                    </a:ext>
                  </a:extLst>
                </a:hlinkClick>
              </a:rPr>
              <a:t>baku.az</a:t>
            </a:r>
            <a:endParaRPr lang="en-US" dirty="0">
              <a:solidFill>
                <a:schemeClr val="bg1"/>
              </a:solidFill>
            </a:endParaRPr>
          </a:p>
        </p:txBody>
      </p:sp>
      <p:sp>
        <p:nvSpPr>
          <p:cNvPr id="24" name="Rectangle 23">
            <a:extLst>
              <a:ext uri="{FF2B5EF4-FFF2-40B4-BE49-F238E27FC236}">
                <a16:creationId xmlns:a16="http://schemas.microsoft.com/office/drawing/2014/main" id="{AEEDCA53-CC77-5876-94F1-7D0FF753DF74}"/>
              </a:ext>
            </a:extLst>
          </p:cNvPr>
          <p:cNvSpPr/>
          <p:nvPr/>
        </p:nvSpPr>
        <p:spPr>
          <a:xfrm>
            <a:off x="4039500" y="5705193"/>
            <a:ext cx="1332160" cy="369332"/>
          </a:xfrm>
          <a:prstGeom prst="rect">
            <a:avLst/>
          </a:prstGeom>
        </p:spPr>
        <p:txBody>
          <a:bodyPr wrap="none">
            <a:spAutoFit/>
          </a:bodyPr>
          <a:lstStyle/>
          <a:p>
            <a:r>
              <a:rPr lang="en-US" dirty="0">
                <a:solidFill>
                  <a:schemeClr val="bg1"/>
                </a:solidFill>
                <a:hlinkClick r:id="rId12">
                  <a:extLst>
                    <a:ext uri="{A12FA001-AC4F-418D-AE19-62706E023703}">
                      <ahyp:hlinkClr xmlns:ahyp="http://schemas.microsoft.com/office/drawing/2018/hyperlinkcolor" val="tx"/>
                    </a:ext>
                  </a:extLst>
                </a:hlinkClick>
              </a:rPr>
              <a:t>www.</a:t>
            </a:r>
            <a:r>
              <a:rPr lang="az-Latn-AZ" dirty="0">
                <a:solidFill>
                  <a:schemeClr val="bg1"/>
                </a:solidFill>
                <a:hlinkClick r:id="rId12">
                  <a:extLst>
                    <a:ext uri="{A12FA001-AC4F-418D-AE19-62706E023703}">
                      <ahyp:hlinkClr xmlns:ahyp="http://schemas.microsoft.com/office/drawing/2018/hyperlinkcolor" val="tx"/>
                    </a:ext>
                  </a:extLst>
                </a:hlinkClick>
              </a:rPr>
              <a:t>tmz</a:t>
            </a:r>
            <a:r>
              <a:rPr lang="en-US" dirty="0">
                <a:solidFill>
                  <a:schemeClr val="bg1"/>
                </a:solidFill>
                <a:hlinkClick r:id="rId12">
                  <a:extLst>
                    <a:ext uri="{A12FA001-AC4F-418D-AE19-62706E023703}">
                      <ahyp:hlinkClr xmlns:ahyp="http://schemas.microsoft.com/office/drawing/2018/hyperlinkcolor" val="tx"/>
                    </a:ext>
                  </a:extLst>
                </a:hlinkClick>
              </a:rPr>
              <a:t>.</a:t>
            </a:r>
            <a:r>
              <a:rPr lang="en-US" dirty="0" err="1">
                <a:solidFill>
                  <a:schemeClr val="bg1"/>
                </a:solidFill>
                <a:hlinkClick r:id="rId12">
                  <a:extLst>
                    <a:ext uri="{A12FA001-AC4F-418D-AE19-62706E023703}">
                      <ahyp:hlinkClr xmlns:ahyp="http://schemas.microsoft.com/office/drawing/2018/hyperlinkcolor" val="tx"/>
                    </a:ext>
                  </a:extLst>
                </a:hlinkClick>
              </a:rPr>
              <a:t>az</a:t>
            </a:r>
            <a:endParaRPr lang="en-US" dirty="0">
              <a:solidFill>
                <a:schemeClr val="bg1"/>
              </a:solidFill>
            </a:endParaRPr>
          </a:p>
        </p:txBody>
      </p:sp>
      <p:sp>
        <p:nvSpPr>
          <p:cNvPr id="25" name="Rectangle 24">
            <a:extLst>
              <a:ext uri="{FF2B5EF4-FFF2-40B4-BE49-F238E27FC236}">
                <a16:creationId xmlns:a16="http://schemas.microsoft.com/office/drawing/2014/main" id="{506A0F7A-D962-5849-CC89-5BA8A36462E4}"/>
              </a:ext>
            </a:extLst>
          </p:cNvPr>
          <p:cNvSpPr/>
          <p:nvPr/>
        </p:nvSpPr>
        <p:spPr>
          <a:xfrm>
            <a:off x="4049008" y="6043878"/>
            <a:ext cx="1239955" cy="369332"/>
          </a:xfrm>
          <a:prstGeom prst="rect">
            <a:avLst/>
          </a:prstGeom>
        </p:spPr>
        <p:txBody>
          <a:bodyPr wrap="none">
            <a:spAutoFit/>
          </a:bodyPr>
          <a:lstStyle/>
          <a:p>
            <a:r>
              <a:rPr lang="en-US" dirty="0">
                <a:solidFill>
                  <a:schemeClr val="bg1"/>
                </a:solidFill>
                <a:hlinkClick r:id="rId13">
                  <a:extLst>
                    <a:ext uri="{A12FA001-AC4F-418D-AE19-62706E023703}">
                      <ahyp:hlinkClr xmlns:ahyp="http://schemas.microsoft.com/office/drawing/2018/hyperlinkcolor" val="tx"/>
                    </a:ext>
                  </a:extLst>
                </a:hlinkClick>
              </a:rPr>
              <a:t>www.</a:t>
            </a:r>
            <a:r>
              <a:rPr lang="az-Latn-AZ" dirty="0">
                <a:solidFill>
                  <a:schemeClr val="bg1"/>
                </a:solidFill>
                <a:hlinkClick r:id="rId13">
                  <a:extLst>
                    <a:ext uri="{A12FA001-AC4F-418D-AE19-62706E023703}">
                      <ahyp:hlinkClr xmlns:ahyp="http://schemas.microsoft.com/office/drawing/2018/hyperlinkcolor" val="tx"/>
                    </a:ext>
                  </a:extLst>
                </a:hlinkClick>
              </a:rPr>
              <a:t>stz</a:t>
            </a:r>
            <a:r>
              <a:rPr lang="en-US" dirty="0">
                <a:solidFill>
                  <a:schemeClr val="bg1"/>
                </a:solidFill>
                <a:hlinkClick r:id="rId13">
                  <a:extLst>
                    <a:ext uri="{A12FA001-AC4F-418D-AE19-62706E023703}">
                      <ahyp:hlinkClr xmlns:ahyp="http://schemas.microsoft.com/office/drawing/2018/hyperlinkcolor" val="tx"/>
                    </a:ext>
                  </a:extLst>
                </a:hlinkClick>
              </a:rPr>
              <a:t>.</a:t>
            </a:r>
            <a:r>
              <a:rPr lang="en-US" dirty="0" err="1">
                <a:solidFill>
                  <a:schemeClr val="bg1"/>
                </a:solidFill>
                <a:hlinkClick r:id="rId13">
                  <a:extLst>
                    <a:ext uri="{A12FA001-AC4F-418D-AE19-62706E023703}">
                      <ahyp:hlinkClr xmlns:ahyp="http://schemas.microsoft.com/office/drawing/2018/hyperlinkcolor" val="tx"/>
                    </a:ext>
                  </a:extLst>
                </a:hlinkClick>
              </a:rPr>
              <a:t>az</a:t>
            </a:r>
            <a:endParaRPr lang="en-US" dirty="0">
              <a:solidFill>
                <a:schemeClr val="bg1"/>
              </a:solidFill>
            </a:endParaRPr>
          </a:p>
        </p:txBody>
      </p:sp>
      <p:sp>
        <p:nvSpPr>
          <p:cNvPr id="26" name="Rectangle 25">
            <a:extLst>
              <a:ext uri="{FF2B5EF4-FFF2-40B4-BE49-F238E27FC236}">
                <a16:creationId xmlns:a16="http://schemas.microsoft.com/office/drawing/2014/main" id="{31E55EC6-0431-AC46-DD01-2638CDDD335F}"/>
              </a:ext>
            </a:extLst>
          </p:cNvPr>
          <p:cNvSpPr/>
          <p:nvPr/>
        </p:nvSpPr>
        <p:spPr>
          <a:xfrm>
            <a:off x="4032670" y="5310105"/>
            <a:ext cx="1164550" cy="369332"/>
          </a:xfrm>
          <a:prstGeom prst="rect">
            <a:avLst/>
          </a:prstGeom>
        </p:spPr>
        <p:txBody>
          <a:bodyPr wrap="none">
            <a:spAutoFit/>
          </a:bodyPr>
          <a:lstStyle/>
          <a:p>
            <a:r>
              <a:rPr lang="en-US" dirty="0">
                <a:solidFill>
                  <a:schemeClr val="bg1"/>
                </a:solidFill>
                <a:hlinkClick r:id="rId14">
                  <a:extLst>
                    <a:ext uri="{A12FA001-AC4F-418D-AE19-62706E023703}">
                      <ahyp:hlinkClr xmlns:ahyp="http://schemas.microsoft.com/office/drawing/2018/hyperlinkcolor" val="tx"/>
                    </a:ext>
                  </a:extLst>
                </a:hlinkClick>
              </a:rPr>
              <a:t>www.</a:t>
            </a:r>
            <a:r>
              <a:rPr lang="az-Latn-AZ" dirty="0">
                <a:solidFill>
                  <a:schemeClr val="bg1"/>
                </a:solidFill>
                <a:hlinkClick r:id="rId14">
                  <a:extLst>
                    <a:ext uri="{A12FA001-AC4F-418D-AE19-62706E023703}">
                      <ahyp:hlinkClr xmlns:ahyp="http://schemas.microsoft.com/office/drawing/2018/hyperlinkcolor" val="tx"/>
                    </a:ext>
                  </a:extLst>
                </a:hlinkClick>
              </a:rPr>
              <a:t>tif</a:t>
            </a:r>
            <a:r>
              <a:rPr lang="en-US" dirty="0">
                <a:solidFill>
                  <a:schemeClr val="bg1"/>
                </a:solidFill>
                <a:hlinkClick r:id="rId14">
                  <a:extLst>
                    <a:ext uri="{A12FA001-AC4F-418D-AE19-62706E023703}">
                      <ahyp:hlinkClr xmlns:ahyp="http://schemas.microsoft.com/office/drawing/2018/hyperlinkcolor" val="tx"/>
                    </a:ext>
                  </a:extLst>
                </a:hlinkClick>
              </a:rPr>
              <a:t>.</a:t>
            </a:r>
            <a:r>
              <a:rPr lang="en-US" dirty="0" err="1">
                <a:solidFill>
                  <a:schemeClr val="bg1"/>
                </a:solidFill>
                <a:hlinkClick r:id="rId14">
                  <a:extLst>
                    <a:ext uri="{A12FA001-AC4F-418D-AE19-62706E023703}">
                      <ahyp:hlinkClr xmlns:ahyp="http://schemas.microsoft.com/office/drawing/2018/hyperlinkcolor" val="tx"/>
                    </a:ext>
                  </a:extLst>
                </a:hlinkClick>
              </a:rPr>
              <a:t>az</a:t>
            </a:r>
            <a:endParaRPr lang="en-US" dirty="0">
              <a:solidFill>
                <a:schemeClr val="bg1"/>
              </a:solidFill>
            </a:endParaRPr>
          </a:p>
        </p:txBody>
      </p:sp>
      <p:sp>
        <p:nvSpPr>
          <p:cNvPr id="27" name="Rectangle 26">
            <a:extLst>
              <a:ext uri="{FF2B5EF4-FFF2-40B4-BE49-F238E27FC236}">
                <a16:creationId xmlns:a16="http://schemas.microsoft.com/office/drawing/2014/main" id="{5D0FE667-06E3-DB63-5CA1-EEF1B32C1FBF}"/>
              </a:ext>
            </a:extLst>
          </p:cNvPr>
          <p:cNvSpPr/>
          <p:nvPr/>
        </p:nvSpPr>
        <p:spPr>
          <a:xfrm>
            <a:off x="4024393" y="2479893"/>
            <a:ext cx="3141373" cy="369332"/>
          </a:xfrm>
          <a:prstGeom prst="rect">
            <a:avLst/>
          </a:prstGeom>
        </p:spPr>
        <p:txBody>
          <a:bodyPr wrap="none">
            <a:spAutoFit/>
          </a:bodyPr>
          <a:lstStyle/>
          <a:p>
            <a:r>
              <a:rPr lang="en-US" dirty="0">
                <a:solidFill>
                  <a:schemeClr val="bg1"/>
                </a:solidFill>
                <a:hlinkClick r:id="rId15">
                  <a:extLst>
                    <a:ext uri="{A12FA001-AC4F-418D-AE19-62706E023703}">
                      <ahyp:hlinkClr xmlns:ahyp="http://schemas.microsoft.com/office/drawing/2018/hyperlinkcolor" val="tx"/>
                    </a:ext>
                  </a:extLst>
                </a:hlinkClick>
              </a:rPr>
              <a:t>www.millimarketinqforumu.az</a:t>
            </a:r>
            <a:r>
              <a:rPr lang="en-US" dirty="0">
                <a:solidFill>
                  <a:schemeClr val="bg1"/>
                </a:solidFill>
              </a:rPr>
              <a:t>  </a:t>
            </a:r>
          </a:p>
        </p:txBody>
      </p:sp>
      <p:pic>
        <p:nvPicPr>
          <p:cNvPr id="34" name="Picture 33">
            <a:extLst>
              <a:ext uri="{FF2B5EF4-FFF2-40B4-BE49-F238E27FC236}">
                <a16:creationId xmlns:a16="http://schemas.microsoft.com/office/drawing/2014/main" id="{A5B0354F-9E2D-683B-A8A3-E36C01A1D669}"/>
              </a:ext>
            </a:extLst>
          </p:cNvPr>
          <p:cNvPicPr>
            <a:picLocks noChangeAspect="1"/>
          </p:cNvPicPr>
          <p:nvPr/>
        </p:nvPicPr>
        <p:blipFill rotWithShape="1">
          <a:blip r:embed="rId16">
            <a:extLst>
              <a:ext uri="{28A0092B-C50C-407E-A947-70E740481C1C}">
                <a14:useLocalDpi xmlns:a14="http://schemas.microsoft.com/office/drawing/2010/main" val="0"/>
              </a:ext>
            </a:extLst>
          </a:blip>
          <a:srcRect l="14031" r="1670"/>
          <a:stretch/>
        </p:blipFill>
        <p:spPr>
          <a:xfrm>
            <a:off x="7168314" y="1280323"/>
            <a:ext cx="2310286" cy="1352433"/>
          </a:xfrm>
          <a:prstGeom prst="rect">
            <a:avLst/>
          </a:prstGeom>
          <a:ln>
            <a:noFill/>
          </a:ln>
          <a:effectLst>
            <a:outerShdw blurRad="292100" dist="139700" dir="2700000" algn="tl" rotWithShape="0">
              <a:srgbClr val="333333">
                <a:alpha val="65000"/>
              </a:srgbClr>
            </a:outerShdw>
          </a:effectLst>
        </p:spPr>
      </p:pic>
      <p:pic>
        <p:nvPicPr>
          <p:cNvPr id="35" name="Picture 34">
            <a:extLst>
              <a:ext uri="{FF2B5EF4-FFF2-40B4-BE49-F238E27FC236}">
                <a16:creationId xmlns:a16="http://schemas.microsoft.com/office/drawing/2014/main" id="{4E0C9CE6-C3DE-E9FC-3AFF-C9E3074947B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41813" y="1285832"/>
            <a:ext cx="2088548" cy="1385639"/>
          </a:xfrm>
          <a:prstGeom prst="rect">
            <a:avLst/>
          </a:prstGeom>
          <a:ln>
            <a:noFill/>
          </a:ln>
          <a:effectLst>
            <a:outerShdw blurRad="292100" dist="139700" dir="2700000" algn="tl" rotWithShape="0">
              <a:srgbClr val="333333">
                <a:alpha val="65000"/>
              </a:srgbClr>
            </a:outerShdw>
          </a:effectLst>
        </p:spPr>
      </p:pic>
      <p:pic>
        <p:nvPicPr>
          <p:cNvPr id="37" name="Picture 36">
            <a:extLst>
              <a:ext uri="{FF2B5EF4-FFF2-40B4-BE49-F238E27FC236}">
                <a16:creationId xmlns:a16="http://schemas.microsoft.com/office/drawing/2014/main" id="{C28D0C95-EE4F-75E7-392B-5D7DFB208F2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674486" y="2938396"/>
            <a:ext cx="2147232" cy="1431488"/>
          </a:xfrm>
          <a:prstGeom prst="rect">
            <a:avLst/>
          </a:prstGeom>
          <a:ln>
            <a:noFill/>
          </a:ln>
          <a:effectLst>
            <a:outerShdw blurRad="292100" dist="139700" dir="2700000" algn="tl" rotWithShape="0">
              <a:srgbClr val="333333">
                <a:alpha val="65000"/>
              </a:srgbClr>
            </a:outerShdw>
          </a:effectLst>
        </p:spPr>
      </p:pic>
      <p:pic>
        <p:nvPicPr>
          <p:cNvPr id="38" name="Picture 37">
            <a:extLst>
              <a:ext uri="{FF2B5EF4-FFF2-40B4-BE49-F238E27FC236}">
                <a16:creationId xmlns:a16="http://schemas.microsoft.com/office/drawing/2014/main" id="{FFA064DB-6370-1E28-E964-C89AEDB55D5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149944" y="2912963"/>
            <a:ext cx="2139651" cy="1426086"/>
          </a:xfrm>
          <a:prstGeom prst="rect">
            <a:avLst/>
          </a:prstGeom>
          <a:ln>
            <a:noFill/>
          </a:ln>
          <a:effectLst>
            <a:outerShdw blurRad="292100" dist="139700" dir="2700000" algn="tl" rotWithShape="0">
              <a:srgbClr val="333333">
                <a:alpha val="65000"/>
              </a:srgbClr>
            </a:outerShdw>
          </a:effectLst>
        </p:spPr>
      </p:pic>
      <p:pic>
        <p:nvPicPr>
          <p:cNvPr id="39" name="Picture 38">
            <a:extLst>
              <a:ext uri="{FF2B5EF4-FFF2-40B4-BE49-F238E27FC236}">
                <a16:creationId xmlns:a16="http://schemas.microsoft.com/office/drawing/2014/main" id="{99DE6B3E-F3C1-5448-7DDD-A0B5FDBAC99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705111" y="4645276"/>
            <a:ext cx="2112025" cy="1375174"/>
          </a:xfrm>
          <a:prstGeom prst="rect">
            <a:avLst/>
          </a:prstGeom>
          <a:ln>
            <a:noFill/>
          </a:ln>
          <a:effectLst>
            <a:outerShdw blurRad="292100" dist="139700" dir="2700000" algn="tl" rotWithShape="0">
              <a:srgbClr val="333333">
                <a:alpha val="65000"/>
              </a:srgbClr>
            </a:outerShdw>
          </a:effectLst>
        </p:spPr>
      </p:pic>
      <p:pic>
        <p:nvPicPr>
          <p:cNvPr id="41" name="Picture 40">
            <a:extLst>
              <a:ext uri="{FF2B5EF4-FFF2-40B4-BE49-F238E27FC236}">
                <a16:creationId xmlns:a16="http://schemas.microsoft.com/office/drawing/2014/main" id="{699D1FA2-90F1-76B7-AAD7-DA27225F1019}"/>
              </a:ext>
            </a:extLst>
          </p:cNvPr>
          <p:cNvPicPr>
            <a:picLocks noChangeAspect="1"/>
          </p:cNvPicPr>
          <p:nvPr/>
        </p:nvPicPr>
        <p:blipFill>
          <a:blip r:embed="rId21"/>
          <a:stretch>
            <a:fillRect/>
          </a:stretch>
        </p:blipFill>
        <p:spPr>
          <a:xfrm>
            <a:off x="7116044" y="4619177"/>
            <a:ext cx="2173552" cy="1351484"/>
          </a:xfrm>
          <a:prstGeom prst="rect">
            <a:avLst/>
          </a:prstGeom>
        </p:spPr>
      </p:pic>
      <p:sp>
        <p:nvSpPr>
          <p:cNvPr id="28" name="TextBox 27">
            <a:extLst>
              <a:ext uri="{FF2B5EF4-FFF2-40B4-BE49-F238E27FC236}">
                <a16:creationId xmlns:a16="http://schemas.microsoft.com/office/drawing/2014/main" id="{3B596F0C-A754-BEE5-D3E9-9ED10380D030}"/>
              </a:ext>
            </a:extLst>
          </p:cNvPr>
          <p:cNvSpPr txBox="1"/>
          <p:nvPr/>
        </p:nvSpPr>
        <p:spPr>
          <a:xfrm>
            <a:off x="416973" y="6055616"/>
            <a:ext cx="3194529" cy="369332"/>
          </a:xfrm>
          <a:prstGeom prst="rect">
            <a:avLst/>
          </a:prstGeom>
          <a:noFill/>
        </p:spPr>
        <p:txBody>
          <a:bodyPr wrap="square" rtlCol="0">
            <a:spAutoFit/>
          </a:bodyPr>
          <a:lstStyle/>
          <a:p>
            <a:r>
              <a:rPr lang="en-US" dirty="0">
                <a:solidFill>
                  <a:schemeClr val="bg1"/>
                </a:solidFill>
              </a:rPr>
              <a:t>Education Management Summit</a:t>
            </a:r>
          </a:p>
        </p:txBody>
      </p:sp>
    </p:spTree>
    <p:extLst>
      <p:ext uri="{BB962C8B-B14F-4D97-AF65-F5344CB8AC3E}">
        <p14:creationId xmlns:p14="http://schemas.microsoft.com/office/powerpoint/2010/main" val="145297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E67B78-1E86-0AC2-B93A-861DB60D1C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33AD24-38B2-5841-E23C-C6469EA0E973}"/>
              </a:ext>
            </a:extLst>
          </p:cNvPr>
          <p:cNvSpPr txBox="1"/>
          <p:nvPr/>
        </p:nvSpPr>
        <p:spPr>
          <a:xfrm>
            <a:off x="400038" y="522490"/>
            <a:ext cx="6514925" cy="461665"/>
          </a:xfrm>
          <a:prstGeom prst="rect">
            <a:avLst/>
          </a:prstGeom>
          <a:noFill/>
        </p:spPr>
        <p:txBody>
          <a:bodyPr wrap="none" rtlCol="0">
            <a:spAutoFit/>
          </a:bodyPr>
          <a:lstStyle/>
          <a:p>
            <a:r>
              <a:rPr lang="en-US" sz="2400" u="sng" dirty="0">
                <a:solidFill>
                  <a:schemeClr val="bg1"/>
                </a:solidFill>
                <a:latin typeface="Palatino Linotype" panose="02040502050505030304" pitchFamily="18" charset="0"/>
              </a:rPr>
              <a:t>Short videos from our forums and conferences</a:t>
            </a:r>
          </a:p>
        </p:txBody>
      </p:sp>
      <p:pic>
        <p:nvPicPr>
          <p:cNvPr id="34" name="Picture 33">
            <a:extLst>
              <a:ext uri="{FF2B5EF4-FFF2-40B4-BE49-F238E27FC236}">
                <a16:creationId xmlns:a16="http://schemas.microsoft.com/office/drawing/2014/main" id="{0BF55489-9C97-3C80-9C01-96262414CA83}"/>
              </a:ext>
            </a:extLst>
          </p:cNvPr>
          <p:cNvPicPr>
            <a:picLocks noChangeAspect="1"/>
          </p:cNvPicPr>
          <p:nvPr/>
        </p:nvPicPr>
        <p:blipFill rotWithShape="1">
          <a:blip r:embed="rId3">
            <a:extLst>
              <a:ext uri="{28A0092B-C50C-407E-A947-70E740481C1C}">
                <a14:useLocalDpi xmlns:a14="http://schemas.microsoft.com/office/drawing/2010/main" val="0"/>
              </a:ext>
            </a:extLst>
          </a:blip>
          <a:srcRect l="14031" r="1670"/>
          <a:stretch/>
        </p:blipFill>
        <p:spPr>
          <a:xfrm>
            <a:off x="6189743" y="1280323"/>
            <a:ext cx="2310286" cy="1352433"/>
          </a:xfrm>
          <a:prstGeom prst="rect">
            <a:avLst/>
          </a:prstGeom>
          <a:ln>
            <a:noFill/>
          </a:ln>
          <a:effectLst>
            <a:outerShdw blurRad="292100" dist="139700" dir="2700000" algn="tl" rotWithShape="0">
              <a:srgbClr val="333333">
                <a:alpha val="65000"/>
              </a:srgbClr>
            </a:outerShdw>
          </a:effectLst>
        </p:spPr>
      </p:pic>
      <p:pic>
        <p:nvPicPr>
          <p:cNvPr id="35" name="Picture 34">
            <a:extLst>
              <a:ext uri="{FF2B5EF4-FFF2-40B4-BE49-F238E27FC236}">
                <a16:creationId xmlns:a16="http://schemas.microsoft.com/office/drawing/2014/main" id="{0DAC35C0-E52A-D1D3-FB31-3634414573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242" y="1285832"/>
            <a:ext cx="2088548" cy="1385639"/>
          </a:xfrm>
          <a:prstGeom prst="rect">
            <a:avLst/>
          </a:prstGeom>
          <a:ln>
            <a:noFill/>
          </a:ln>
          <a:effectLst>
            <a:outerShdw blurRad="292100" dist="139700" dir="2700000" algn="tl" rotWithShape="0">
              <a:srgbClr val="333333">
                <a:alpha val="65000"/>
              </a:srgbClr>
            </a:outerShdw>
          </a:effectLst>
        </p:spPr>
      </p:pic>
      <p:pic>
        <p:nvPicPr>
          <p:cNvPr id="37" name="Picture 36">
            <a:extLst>
              <a:ext uri="{FF2B5EF4-FFF2-40B4-BE49-F238E27FC236}">
                <a16:creationId xmlns:a16="http://schemas.microsoft.com/office/drawing/2014/main" id="{CA8C0250-9AD7-3874-5BC8-E8D8A07CBA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5915" y="2938396"/>
            <a:ext cx="2147232" cy="1431488"/>
          </a:xfrm>
          <a:prstGeom prst="rect">
            <a:avLst/>
          </a:prstGeom>
          <a:ln>
            <a:noFill/>
          </a:ln>
          <a:effectLst>
            <a:outerShdw blurRad="292100" dist="139700" dir="2700000" algn="tl" rotWithShape="0">
              <a:srgbClr val="333333">
                <a:alpha val="65000"/>
              </a:srgbClr>
            </a:outerShdw>
          </a:effectLst>
        </p:spPr>
      </p:pic>
      <p:pic>
        <p:nvPicPr>
          <p:cNvPr id="38" name="Picture 37">
            <a:extLst>
              <a:ext uri="{FF2B5EF4-FFF2-40B4-BE49-F238E27FC236}">
                <a16:creationId xmlns:a16="http://schemas.microsoft.com/office/drawing/2014/main" id="{38D64D6E-9FEB-5611-FDEC-B9A5E3DF0C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1373" y="2912963"/>
            <a:ext cx="2139651" cy="1426086"/>
          </a:xfrm>
          <a:prstGeom prst="rect">
            <a:avLst/>
          </a:prstGeom>
          <a:ln>
            <a:noFill/>
          </a:ln>
          <a:effectLst>
            <a:outerShdw blurRad="292100" dist="139700" dir="2700000" algn="tl" rotWithShape="0">
              <a:srgbClr val="333333">
                <a:alpha val="65000"/>
              </a:srgbClr>
            </a:outerShdw>
          </a:effectLst>
        </p:spPr>
      </p:pic>
      <p:pic>
        <p:nvPicPr>
          <p:cNvPr id="39" name="Picture 38">
            <a:extLst>
              <a:ext uri="{FF2B5EF4-FFF2-40B4-BE49-F238E27FC236}">
                <a16:creationId xmlns:a16="http://schemas.microsoft.com/office/drawing/2014/main" id="{5FBB02C0-37D4-2493-D10B-ADACBD4972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26540" y="4645276"/>
            <a:ext cx="2112025" cy="1375174"/>
          </a:xfrm>
          <a:prstGeom prst="rect">
            <a:avLst/>
          </a:prstGeom>
          <a:ln>
            <a:noFill/>
          </a:ln>
          <a:effectLst>
            <a:outerShdw blurRad="292100" dist="139700" dir="2700000" algn="tl" rotWithShape="0">
              <a:srgbClr val="333333">
                <a:alpha val="65000"/>
              </a:srgbClr>
            </a:outerShdw>
          </a:effectLst>
        </p:spPr>
      </p:pic>
      <p:pic>
        <p:nvPicPr>
          <p:cNvPr id="41" name="Picture 40">
            <a:extLst>
              <a:ext uri="{FF2B5EF4-FFF2-40B4-BE49-F238E27FC236}">
                <a16:creationId xmlns:a16="http://schemas.microsoft.com/office/drawing/2014/main" id="{386F3AE9-98D6-CA29-F442-B583A77BE5EE}"/>
              </a:ext>
            </a:extLst>
          </p:cNvPr>
          <p:cNvPicPr>
            <a:picLocks noChangeAspect="1"/>
          </p:cNvPicPr>
          <p:nvPr/>
        </p:nvPicPr>
        <p:blipFill>
          <a:blip r:embed="rId8"/>
          <a:stretch>
            <a:fillRect/>
          </a:stretch>
        </p:blipFill>
        <p:spPr>
          <a:xfrm>
            <a:off x="6137473" y="4619177"/>
            <a:ext cx="2173552" cy="1351484"/>
          </a:xfrm>
          <a:prstGeom prst="rect">
            <a:avLst/>
          </a:prstGeom>
        </p:spPr>
      </p:pic>
      <p:sp>
        <p:nvSpPr>
          <p:cNvPr id="29" name="TextBox 28">
            <a:extLst>
              <a:ext uri="{FF2B5EF4-FFF2-40B4-BE49-F238E27FC236}">
                <a16:creationId xmlns:a16="http://schemas.microsoft.com/office/drawing/2014/main" id="{E02948C1-A12D-B67C-E812-840F42F1BA3B}"/>
              </a:ext>
            </a:extLst>
          </p:cNvPr>
          <p:cNvSpPr txBox="1"/>
          <p:nvPr/>
        </p:nvSpPr>
        <p:spPr>
          <a:xfrm>
            <a:off x="400038" y="1127725"/>
            <a:ext cx="3358036" cy="4996561"/>
          </a:xfrm>
          <a:prstGeom prst="rect">
            <a:avLst/>
          </a:prstGeom>
          <a:noFill/>
        </p:spPr>
        <p:txBody>
          <a:bodyPr wrap="square">
            <a:spAutoFit/>
          </a:bodyPr>
          <a:lstStyle/>
          <a:p>
            <a:pPr>
              <a:lnSpc>
                <a:spcPct val="150000"/>
              </a:lnSpc>
            </a:pPr>
            <a:r>
              <a:rPr lang="en-US" sz="1400" dirty="0">
                <a:solidFill>
                  <a:schemeClr val="bg1"/>
                </a:solidFill>
                <a:latin typeface="Palatino Linotype" panose="02040502050505030304" pitchFamily="18" charset="0"/>
                <a:cs typeface="Poppins" panose="00000500000000000000" pitchFamily="2" charset="0"/>
              </a:rPr>
              <a:t>MİRF</a:t>
            </a:r>
            <a:r>
              <a:rPr lang="az-Latn-AZ" sz="1400" dirty="0">
                <a:solidFill>
                  <a:schemeClr val="bg1"/>
                </a:solidFill>
                <a:latin typeface="Palatino Linotype" panose="02040502050505030304" pitchFamily="18" charset="0"/>
                <a:cs typeface="Poppins" panose="00000500000000000000" pitchFamily="2" charset="0"/>
              </a:rPr>
              <a:t>2023</a:t>
            </a:r>
            <a:r>
              <a:rPr lang="en-US" sz="1400" dirty="0">
                <a:solidFill>
                  <a:schemeClr val="bg1"/>
                </a:solidFill>
                <a:latin typeface="Palatino Linotype" panose="02040502050505030304" pitchFamily="18" charset="0"/>
                <a:cs typeface="Poppins" panose="00000500000000000000" pitchFamily="2" charset="0"/>
              </a:rPr>
              <a:t> </a:t>
            </a:r>
            <a:r>
              <a:rPr lang="en-US" sz="1400" dirty="0">
                <a:latin typeface="Palatino Linotype" panose="02040502050505030304" pitchFamily="18" charset="0"/>
                <a:cs typeface="Poppins" panose="00000500000000000000" pitchFamily="2" charset="0"/>
                <a:hlinkClick r:id="rId9"/>
              </a:rPr>
              <a:t>https://kec.az/HwIgM </a:t>
            </a:r>
            <a:br>
              <a:rPr lang="az-Latn-AZ" sz="1400" dirty="0">
                <a:latin typeface="Palatino Linotype" panose="02040502050505030304" pitchFamily="18" charset="0"/>
                <a:cs typeface="Poppins" panose="00000500000000000000" pitchFamily="2" charset="0"/>
              </a:rPr>
            </a:br>
            <a:r>
              <a:rPr lang="en-US" sz="1400" dirty="0">
                <a:solidFill>
                  <a:schemeClr val="bg1"/>
                </a:solidFill>
                <a:latin typeface="Palatino Linotype" panose="02040502050505030304" pitchFamily="18" charset="0"/>
                <a:cs typeface="Poppins" panose="00000500000000000000" pitchFamily="2" charset="0"/>
              </a:rPr>
              <a:t>FIFBAKU 20</a:t>
            </a:r>
            <a:r>
              <a:rPr lang="az-Latn-AZ" sz="1400" dirty="0">
                <a:solidFill>
                  <a:schemeClr val="bg1"/>
                </a:solidFill>
                <a:latin typeface="Palatino Linotype" panose="02040502050505030304" pitchFamily="18" charset="0"/>
                <a:cs typeface="Poppins" panose="00000500000000000000" pitchFamily="2" charset="0"/>
              </a:rPr>
              <a:t>22</a:t>
            </a:r>
            <a:r>
              <a:rPr lang="en-US" sz="1400" dirty="0">
                <a:solidFill>
                  <a:schemeClr val="bg1"/>
                </a:solidFill>
                <a:latin typeface="Palatino Linotype" panose="02040502050505030304" pitchFamily="18" charset="0"/>
                <a:cs typeface="Poppins" panose="00000500000000000000" pitchFamily="2" charset="0"/>
              </a:rPr>
              <a:t> </a:t>
            </a:r>
            <a:r>
              <a:rPr lang="az-Latn-AZ" sz="1400" dirty="0">
                <a:latin typeface="Palatino Linotype" panose="02040502050505030304" pitchFamily="18" charset="0"/>
                <a:cs typeface="Poppins" panose="00000500000000000000" pitchFamily="2" charset="0"/>
                <a:hlinkClick r:id="rId10"/>
              </a:rPr>
              <a:t>https://kec.az/ZXUDu</a:t>
            </a:r>
            <a:endParaRPr lang="az-Latn-AZ" sz="1400" dirty="0">
              <a:latin typeface="Palatino Linotype" panose="02040502050505030304" pitchFamily="18" charset="0"/>
              <a:cs typeface="Poppins" panose="00000500000000000000" pitchFamily="2" charset="0"/>
            </a:endParaRPr>
          </a:p>
          <a:p>
            <a:pPr marL="12700" marR="5080">
              <a:lnSpc>
                <a:spcPct val="150000"/>
              </a:lnSpc>
              <a:spcBef>
                <a:spcPts val="100"/>
              </a:spcBef>
            </a:pPr>
            <a:r>
              <a:rPr lang="en-US" sz="1400" spc="80" dirty="0">
                <a:solidFill>
                  <a:schemeClr val="bg1"/>
                </a:solidFill>
                <a:latin typeface="Palatino Linotype" panose="02040502050505030304" pitchFamily="18" charset="0"/>
                <a:cs typeface="Poppins" panose="00000500000000000000" pitchFamily="2" charset="0"/>
              </a:rPr>
              <a:t>MMF</a:t>
            </a:r>
            <a:r>
              <a:rPr lang="az-Latn-AZ" sz="1400" spc="80" dirty="0">
                <a:solidFill>
                  <a:schemeClr val="bg1"/>
                </a:solidFill>
                <a:latin typeface="Palatino Linotype" panose="02040502050505030304" pitchFamily="18" charset="0"/>
                <a:cs typeface="Poppins" panose="00000500000000000000" pitchFamily="2" charset="0"/>
              </a:rPr>
              <a:t>2022</a:t>
            </a:r>
            <a:r>
              <a:rPr lang="en-US" sz="1400" spc="120" dirty="0">
                <a:solidFill>
                  <a:schemeClr val="bg1"/>
                </a:solidFill>
                <a:latin typeface="Palatino Linotype" panose="02040502050505030304" pitchFamily="18" charset="0"/>
                <a:cs typeface="Poppins" panose="00000500000000000000" pitchFamily="2" charset="0"/>
              </a:rPr>
              <a:t> </a:t>
            </a:r>
            <a:r>
              <a:rPr lang="en-US" sz="1400" spc="50" dirty="0">
                <a:uFill>
                  <a:solidFill>
                    <a:srgbClr val="1B1C1C"/>
                  </a:solidFill>
                </a:uFill>
                <a:latin typeface="Palatino Linotype" panose="02040502050505030304" pitchFamily="18" charset="0"/>
                <a:cs typeface="Poppins" panose="00000500000000000000" pitchFamily="2" charset="0"/>
                <a:hlinkClick r:id="rId11"/>
              </a:rPr>
              <a:t>https://kec.az/QsudK</a:t>
            </a:r>
            <a:r>
              <a:rPr lang="az-Latn-AZ" sz="1400" spc="55" dirty="0">
                <a:latin typeface="Palatino Linotype" panose="02040502050505030304" pitchFamily="18" charset="0"/>
                <a:cs typeface="Poppins" panose="00000500000000000000" pitchFamily="2" charset="0"/>
                <a:hlinkClick r:id="rId11"/>
              </a:rPr>
              <a:t> </a:t>
            </a:r>
            <a:br>
              <a:rPr lang="en-US" sz="1400" spc="55" dirty="0">
                <a:latin typeface="Palatino Linotype" panose="02040502050505030304" pitchFamily="18" charset="0"/>
                <a:cs typeface="Poppins" panose="00000500000000000000" pitchFamily="2" charset="0"/>
                <a:hlinkClick r:id="rId11"/>
              </a:rPr>
            </a:br>
            <a:r>
              <a:rPr lang="en-US" sz="1400" spc="40" dirty="0">
                <a:solidFill>
                  <a:schemeClr val="bg1"/>
                </a:solidFill>
                <a:latin typeface="Palatino Linotype" panose="02040502050505030304" pitchFamily="18" charset="0"/>
                <a:cs typeface="Poppins" panose="00000500000000000000" pitchFamily="2" charset="0"/>
              </a:rPr>
              <a:t>UNEC</a:t>
            </a:r>
            <a:r>
              <a:rPr lang="az-Latn-AZ" sz="1400" spc="40" dirty="0">
                <a:solidFill>
                  <a:schemeClr val="bg1"/>
                </a:solidFill>
                <a:latin typeface="Palatino Linotype" panose="02040502050505030304" pitchFamily="18" charset="0"/>
                <a:cs typeface="Poppins" panose="00000500000000000000" pitchFamily="2" charset="0"/>
              </a:rPr>
              <a:t>2022</a:t>
            </a:r>
            <a:r>
              <a:rPr lang="en-US" sz="1400" spc="40" dirty="0">
                <a:solidFill>
                  <a:schemeClr val="bg1"/>
                </a:solidFill>
                <a:latin typeface="Palatino Linotype" panose="02040502050505030304" pitchFamily="18" charset="0"/>
                <a:cs typeface="Poppins" panose="00000500000000000000" pitchFamily="2" charset="0"/>
              </a:rPr>
              <a:t> </a:t>
            </a:r>
            <a:r>
              <a:rPr lang="en-US" sz="1400" spc="50" dirty="0">
                <a:uFill>
                  <a:solidFill>
                    <a:srgbClr val="1B1C1C"/>
                  </a:solidFill>
                </a:uFill>
                <a:latin typeface="Palatino Linotype" panose="02040502050505030304" pitchFamily="18" charset="0"/>
                <a:cs typeface="Poppins" panose="00000500000000000000" pitchFamily="2" charset="0"/>
                <a:hlinkClick r:id="rId12"/>
              </a:rPr>
              <a:t>https://kec.az/HQSrA</a:t>
            </a:r>
            <a:endParaRPr lang="az-Latn-AZ" sz="1400" spc="55" dirty="0">
              <a:latin typeface="Palatino Linotype" panose="02040502050505030304" pitchFamily="18" charset="0"/>
              <a:cs typeface="Poppins" panose="00000500000000000000" pitchFamily="2" charset="0"/>
            </a:endParaRPr>
          </a:p>
          <a:p>
            <a:pPr marL="12700" marR="5080">
              <a:lnSpc>
                <a:spcPct val="150000"/>
              </a:lnSpc>
              <a:spcBef>
                <a:spcPts val="100"/>
              </a:spcBef>
            </a:pPr>
            <a:r>
              <a:rPr lang="en-US" sz="1400" spc="65" dirty="0">
                <a:solidFill>
                  <a:schemeClr val="bg1"/>
                </a:solidFill>
                <a:latin typeface="Palatino Linotype" panose="02040502050505030304" pitchFamily="18" charset="0"/>
                <a:cs typeface="Poppins" panose="00000500000000000000" pitchFamily="2" charset="0"/>
              </a:rPr>
              <a:t>WIFBAKU</a:t>
            </a:r>
            <a:r>
              <a:rPr lang="az-Latn-AZ" sz="1400" spc="65" dirty="0">
                <a:solidFill>
                  <a:schemeClr val="bg1"/>
                </a:solidFill>
                <a:latin typeface="Palatino Linotype" panose="02040502050505030304" pitchFamily="18" charset="0"/>
                <a:cs typeface="Poppins" panose="00000500000000000000" pitchFamily="2" charset="0"/>
              </a:rPr>
              <a:t>2022</a:t>
            </a:r>
            <a:r>
              <a:rPr lang="en-US" sz="1400" spc="65" dirty="0">
                <a:solidFill>
                  <a:schemeClr val="bg1"/>
                </a:solidFill>
                <a:latin typeface="Palatino Linotype" panose="02040502050505030304" pitchFamily="18" charset="0"/>
                <a:cs typeface="Poppins" panose="00000500000000000000" pitchFamily="2" charset="0"/>
              </a:rPr>
              <a:t> </a:t>
            </a:r>
            <a:r>
              <a:rPr lang="en-US" sz="1400" spc="50" dirty="0">
                <a:uFill>
                  <a:solidFill>
                    <a:srgbClr val="1B1C1C"/>
                  </a:solidFill>
                </a:uFill>
                <a:latin typeface="Palatino Linotype" panose="02040502050505030304" pitchFamily="18" charset="0"/>
                <a:cs typeface="Poppins" panose="00000500000000000000" pitchFamily="2" charset="0"/>
                <a:hlinkClick r:id="rId13"/>
              </a:rPr>
              <a:t>https://kec.az/CgxHE</a:t>
            </a:r>
            <a:endParaRPr lang="az-Latn-AZ" sz="1400" spc="50" dirty="0">
              <a:uFill>
                <a:solidFill>
                  <a:srgbClr val="1B1C1C"/>
                </a:solidFill>
              </a:uFill>
              <a:latin typeface="Palatino Linotype" panose="02040502050505030304" pitchFamily="18" charset="0"/>
              <a:cs typeface="Poppins" panose="00000500000000000000" pitchFamily="2" charset="0"/>
            </a:endParaRPr>
          </a:p>
          <a:p>
            <a:pPr marL="12700" marR="5080">
              <a:lnSpc>
                <a:spcPct val="150000"/>
              </a:lnSpc>
              <a:spcBef>
                <a:spcPts val="100"/>
              </a:spcBef>
            </a:pPr>
            <a:r>
              <a:rPr lang="en-US" sz="1400" spc="-434" dirty="0">
                <a:latin typeface="Palatino Linotype" panose="02040502050505030304" pitchFamily="18" charset="0"/>
                <a:cs typeface="Poppins" panose="00000500000000000000" pitchFamily="2" charset="0"/>
              </a:rPr>
              <a:t> </a:t>
            </a:r>
            <a:r>
              <a:rPr lang="en-US" sz="1400" spc="45" dirty="0">
                <a:solidFill>
                  <a:schemeClr val="bg1"/>
                </a:solidFill>
                <a:latin typeface="Palatino Linotype" panose="02040502050505030304" pitchFamily="18" charset="0"/>
                <a:cs typeface="Poppins" panose="00000500000000000000" pitchFamily="2" charset="0"/>
              </a:rPr>
              <a:t>ISCEMR</a:t>
            </a:r>
            <a:r>
              <a:rPr lang="az-Latn-AZ" sz="1400" spc="45" dirty="0">
                <a:solidFill>
                  <a:schemeClr val="bg1"/>
                </a:solidFill>
                <a:latin typeface="Palatino Linotype" panose="02040502050505030304" pitchFamily="18" charset="0"/>
                <a:cs typeface="Poppins" panose="00000500000000000000" pitchFamily="2" charset="0"/>
              </a:rPr>
              <a:t>2022</a:t>
            </a:r>
            <a:r>
              <a:rPr lang="az-Latn-AZ" sz="1400" spc="110" dirty="0">
                <a:solidFill>
                  <a:schemeClr val="bg1"/>
                </a:solidFill>
                <a:uFill>
                  <a:solidFill>
                    <a:srgbClr val="1B1C1C"/>
                  </a:solidFill>
                </a:uFill>
                <a:latin typeface="Palatino Linotype" panose="02040502050505030304" pitchFamily="18" charset="0"/>
                <a:cs typeface="Poppins" panose="00000500000000000000" pitchFamily="2" charset="0"/>
              </a:rPr>
              <a:t> </a:t>
            </a:r>
            <a:r>
              <a:rPr lang="en-US" sz="1400" spc="50" dirty="0">
                <a:uFill>
                  <a:solidFill>
                    <a:srgbClr val="1B1C1C"/>
                  </a:solidFill>
                </a:uFill>
                <a:latin typeface="Palatino Linotype" panose="02040502050505030304" pitchFamily="18" charset="0"/>
                <a:cs typeface="Poppins" panose="00000500000000000000" pitchFamily="2" charset="0"/>
                <a:hlinkClick r:id="rId14"/>
              </a:rPr>
              <a:t>https://kec.az/tuCKP</a:t>
            </a:r>
            <a:br>
              <a:rPr lang="en-US" sz="1400" spc="50" dirty="0">
                <a:uFill>
                  <a:solidFill>
                    <a:srgbClr val="1B1C1C"/>
                  </a:solidFill>
                </a:uFill>
                <a:latin typeface="Palatino Linotype" panose="02040502050505030304" pitchFamily="18" charset="0"/>
                <a:cs typeface="Poppins" panose="00000500000000000000" pitchFamily="2" charset="0"/>
              </a:rPr>
            </a:br>
            <a:r>
              <a:rPr lang="en-US" sz="1400" dirty="0">
                <a:solidFill>
                  <a:schemeClr val="bg1"/>
                </a:solidFill>
                <a:latin typeface="Palatino Linotype" panose="02040502050505030304" pitchFamily="18" charset="0"/>
              </a:rPr>
              <a:t>DMC2023</a:t>
            </a:r>
            <a:r>
              <a:rPr lang="en-US" sz="1400" dirty="0">
                <a:latin typeface="Palatino Linotype" panose="02040502050505030304" pitchFamily="18" charset="0"/>
              </a:rPr>
              <a:t> </a:t>
            </a:r>
            <a:r>
              <a:rPr lang="en-US" sz="1400" dirty="0">
                <a:latin typeface="Palatino Linotype" panose="02040502050505030304" pitchFamily="18" charset="0"/>
                <a:hlinkClick r:id="rId15"/>
              </a:rPr>
              <a:t>https://kec.az/pQjgJ</a:t>
            </a:r>
            <a:endParaRPr lang="az-Latn-AZ" sz="1400" dirty="0">
              <a:latin typeface="Palatino Linotype" panose="02040502050505030304" pitchFamily="18" charset="0"/>
            </a:endParaRPr>
          </a:p>
          <a:p>
            <a:pPr marL="12700" marR="5080">
              <a:lnSpc>
                <a:spcPct val="150000"/>
              </a:lnSpc>
              <a:spcBef>
                <a:spcPts val="100"/>
              </a:spcBef>
            </a:pPr>
            <a:r>
              <a:rPr lang="az-Latn-AZ" sz="1400" spc="50" dirty="0">
                <a:solidFill>
                  <a:schemeClr val="bg1"/>
                </a:solidFill>
                <a:uFill>
                  <a:solidFill>
                    <a:srgbClr val="1B1C1C"/>
                  </a:solidFill>
                </a:uFill>
                <a:latin typeface="Palatino Linotype" panose="02040502050505030304" pitchFamily="18" charset="0"/>
                <a:cs typeface="Poppins" panose="00000500000000000000" pitchFamily="2" charset="0"/>
              </a:rPr>
              <a:t>VMZ2023</a:t>
            </a:r>
            <a:r>
              <a:rPr lang="az-Latn-AZ" sz="1400" spc="50" dirty="0">
                <a:uFill>
                  <a:solidFill>
                    <a:srgbClr val="1B1C1C"/>
                  </a:solidFill>
                </a:uFill>
                <a:latin typeface="Palatino Linotype" panose="02040502050505030304" pitchFamily="18" charset="0"/>
                <a:cs typeface="Poppins" panose="00000500000000000000" pitchFamily="2" charset="0"/>
              </a:rPr>
              <a:t> </a:t>
            </a:r>
            <a:r>
              <a:rPr lang="az-Latn-AZ" sz="1400" spc="50" dirty="0">
                <a:uFill>
                  <a:solidFill>
                    <a:srgbClr val="1B1C1C"/>
                  </a:solidFill>
                </a:uFill>
                <a:latin typeface="Palatino Linotype" panose="02040502050505030304" pitchFamily="18" charset="0"/>
                <a:cs typeface="Poppins" panose="00000500000000000000" pitchFamily="2" charset="0"/>
                <a:hlinkClick r:id="rId16"/>
              </a:rPr>
              <a:t>https://kec.az/yUoCF</a:t>
            </a:r>
            <a:endParaRPr lang="az-Latn-AZ" sz="1400" dirty="0">
              <a:latin typeface="Palatino Linotype" panose="02040502050505030304" pitchFamily="18" charset="0"/>
            </a:endParaRPr>
          </a:p>
          <a:p>
            <a:pPr marL="12700" marR="5080">
              <a:lnSpc>
                <a:spcPct val="150000"/>
              </a:lnSpc>
              <a:spcBef>
                <a:spcPts val="100"/>
              </a:spcBef>
            </a:pPr>
            <a:r>
              <a:rPr lang="az-Latn-AZ" sz="1400" dirty="0">
                <a:solidFill>
                  <a:schemeClr val="bg1"/>
                </a:solidFill>
                <a:latin typeface="Palatino Linotype" panose="02040502050505030304" pitchFamily="18" charset="0"/>
              </a:rPr>
              <a:t>İRZBAKI2023</a:t>
            </a:r>
            <a:r>
              <a:rPr lang="az-Latn-AZ" sz="1400" dirty="0">
                <a:latin typeface="Palatino Linotype" panose="02040502050505030304" pitchFamily="18" charset="0"/>
              </a:rPr>
              <a:t> </a:t>
            </a:r>
            <a:r>
              <a:rPr lang="az-Latn-AZ" sz="1400" dirty="0">
                <a:latin typeface="Palatino Linotype" panose="02040502050505030304" pitchFamily="18" charset="0"/>
                <a:hlinkClick r:id="rId17"/>
              </a:rPr>
              <a:t>https://kec.az/pvwKO</a:t>
            </a:r>
            <a:br>
              <a:rPr lang="az-Latn-AZ" sz="1400" dirty="0">
                <a:latin typeface="Palatino Linotype" panose="02040502050505030304" pitchFamily="18" charset="0"/>
              </a:rPr>
            </a:br>
            <a:r>
              <a:rPr lang="az-Latn-AZ" sz="1400" dirty="0">
                <a:solidFill>
                  <a:schemeClr val="bg1"/>
                </a:solidFill>
                <a:latin typeface="Palatino Linotype" panose="02040502050505030304" pitchFamily="18" charset="0"/>
              </a:rPr>
              <a:t>TİFBAKU2023</a:t>
            </a:r>
            <a:r>
              <a:rPr lang="az-Latn-AZ" sz="1400" dirty="0">
                <a:latin typeface="Palatino Linotype" panose="02040502050505030304" pitchFamily="18" charset="0"/>
              </a:rPr>
              <a:t> </a:t>
            </a:r>
            <a:r>
              <a:rPr lang="az-Latn-AZ" sz="1400" dirty="0">
                <a:latin typeface="Palatino Linotype" panose="02040502050505030304" pitchFamily="18" charset="0"/>
                <a:hlinkClick r:id="rId18"/>
              </a:rPr>
              <a:t>https://kec.az/ylNuE</a:t>
            </a:r>
            <a:endParaRPr lang="az-Latn-AZ" sz="1400" dirty="0">
              <a:latin typeface="Palatino Linotype" panose="02040502050505030304" pitchFamily="18" charset="0"/>
            </a:endParaRPr>
          </a:p>
          <a:p>
            <a:pPr marL="12700" marR="5080">
              <a:lnSpc>
                <a:spcPct val="150000"/>
              </a:lnSpc>
              <a:spcBef>
                <a:spcPts val="100"/>
              </a:spcBef>
            </a:pPr>
            <a:r>
              <a:rPr lang="az-Latn-AZ" sz="1400" dirty="0">
                <a:solidFill>
                  <a:schemeClr val="bg1"/>
                </a:solidFill>
                <a:latin typeface="Palatino Linotype" panose="02040502050505030304" pitchFamily="18" charset="0"/>
              </a:rPr>
              <a:t>SMZBAKU2023</a:t>
            </a:r>
            <a:r>
              <a:rPr lang="az-Latn-AZ" sz="1400" dirty="0">
                <a:latin typeface="Palatino Linotype" panose="02040502050505030304" pitchFamily="18" charset="0"/>
              </a:rPr>
              <a:t> </a:t>
            </a:r>
            <a:r>
              <a:rPr lang="az-Latn-AZ" sz="1400" dirty="0">
                <a:latin typeface="Palatino Linotype" panose="02040502050505030304" pitchFamily="18" charset="0"/>
                <a:hlinkClick r:id="rId19"/>
              </a:rPr>
              <a:t>https://kec.az/POeLX</a:t>
            </a:r>
            <a:br>
              <a:rPr lang="az-Latn-AZ" sz="1400" dirty="0">
                <a:latin typeface="Palatino Linotype" panose="02040502050505030304" pitchFamily="18" charset="0"/>
              </a:rPr>
            </a:br>
            <a:r>
              <a:rPr lang="az-Latn-AZ" sz="1400" dirty="0">
                <a:solidFill>
                  <a:schemeClr val="bg1"/>
                </a:solidFill>
                <a:latin typeface="Palatino Linotype" panose="02040502050505030304" pitchFamily="18" charset="0"/>
              </a:rPr>
              <a:t>TMZBAKU2023</a:t>
            </a:r>
            <a:r>
              <a:rPr lang="az-Latn-AZ" sz="1400" dirty="0">
                <a:latin typeface="Palatino Linotype" panose="02040502050505030304" pitchFamily="18" charset="0"/>
              </a:rPr>
              <a:t> </a:t>
            </a:r>
            <a:r>
              <a:rPr lang="az-Latn-AZ" sz="1400" dirty="0">
                <a:latin typeface="Palatino Linotype" panose="02040502050505030304" pitchFamily="18" charset="0"/>
                <a:hlinkClick r:id="rId20"/>
              </a:rPr>
              <a:t>https://kec.az/VOzQa</a:t>
            </a:r>
            <a:br>
              <a:rPr lang="en-US" sz="1400" dirty="0">
                <a:latin typeface="Palatino Linotype" panose="02040502050505030304" pitchFamily="18" charset="0"/>
              </a:rPr>
            </a:br>
            <a:r>
              <a:rPr lang="en-US" sz="1400" dirty="0">
                <a:solidFill>
                  <a:schemeClr val="bg1"/>
                </a:solidFill>
                <a:latin typeface="Palatino Linotype" panose="02040502050505030304" pitchFamily="18" charset="0"/>
              </a:rPr>
              <a:t>STZBAKU2023</a:t>
            </a:r>
            <a:r>
              <a:rPr lang="en-US" sz="1400" dirty="0">
                <a:latin typeface="Palatino Linotype" panose="02040502050505030304" pitchFamily="18" charset="0"/>
              </a:rPr>
              <a:t> </a:t>
            </a:r>
            <a:r>
              <a:rPr lang="en-US" sz="1400" dirty="0">
                <a:latin typeface="Palatino Linotype" panose="02040502050505030304" pitchFamily="18" charset="0"/>
                <a:hlinkClick r:id="rId21"/>
              </a:rPr>
              <a:t>https://kec.az/jXoDo</a:t>
            </a:r>
            <a:endParaRPr lang="az-Latn-AZ" sz="1400" dirty="0">
              <a:latin typeface="Palatino Linotype" panose="02040502050505030304" pitchFamily="18" charset="0"/>
              <a:cs typeface="Poppins" panose="00000500000000000000" pitchFamily="2" charset="0"/>
            </a:endParaRPr>
          </a:p>
          <a:p>
            <a:pPr marL="12700" marR="5080">
              <a:lnSpc>
                <a:spcPct val="150000"/>
              </a:lnSpc>
              <a:spcBef>
                <a:spcPts val="100"/>
              </a:spcBef>
            </a:pPr>
            <a:r>
              <a:rPr lang="az-Latn-AZ" sz="1400" dirty="0">
                <a:solidFill>
                  <a:schemeClr val="bg1"/>
                </a:solidFill>
                <a:latin typeface="Palatino Linotype" panose="02040502050505030304" pitchFamily="18" charset="0"/>
                <a:cs typeface="Poppins" panose="00000500000000000000" pitchFamily="2" charset="0"/>
              </a:rPr>
              <a:t>Qısa İcmallar Playlisti: </a:t>
            </a:r>
            <a:r>
              <a:rPr lang="az-Latn-AZ" sz="1400" dirty="0">
                <a:latin typeface="Palatino Linotype" panose="02040502050505030304" pitchFamily="18" charset="0"/>
                <a:cs typeface="Poppins" panose="00000500000000000000" pitchFamily="2" charset="0"/>
                <a:hlinkClick r:id="rId22"/>
              </a:rPr>
              <a:t>https://kec.az/AuOdU</a:t>
            </a:r>
            <a:endParaRPr lang="en-US" sz="1400" dirty="0">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1946592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6FD9E2-3704-FEB3-95CF-997350883C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B6D635-0EAE-D154-DEF4-6C5F91B00813}"/>
              </a:ext>
            </a:extLst>
          </p:cNvPr>
          <p:cNvSpPr txBox="1"/>
          <p:nvPr/>
        </p:nvSpPr>
        <p:spPr>
          <a:xfrm>
            <a:off x="797642" y="1789425"/>
            <a:ext cx="3231975" cy="584775"/>
          </a:xfrm>
          <a:prstGeom prst="rect">
            <a:avLst/>
          </a:prstGeom>
          <a:noFill/>
        </p:spPr>
        <p:txBody>
          <a:bodyPr wrap="none" rtlCol="0">
            <a:spAutoFit/>
          </a:bodyPr>
          <a:lstStyle/>
          <a:p>
            <a:r>
              <a:rPr lang="en-US" sz="3200" b="1" u="sng" dirty="0">
                <a:solidFill>
                  <a:schemeClr val="bg1"/>
                </a:solidFill>
                <a:latin typeface="Palatino Linotype" panose="02040502050505030304" pitchFamily="18" charset="0"/>
              </a:rPr>
              <a:t>About the Event</a:t>
            </a:r>
          </a:p>
        </p:txBody>
      </p:sp>
      <p:sp>
        <p:nvSpPr>
          <p:cNvPr id="3" name="TextBox 2">
            <a:extLst>
              <a:ext uri="{FF2B5EF4-FFF2-40B4-BE49-F238E27FC236}">
                <a16:creationId xmlns:a16="http://schemas.microsoft.com/office/drawing/2014/main" id="{E42EE886-F68F-2D9F-A5F3-4B78047B088C}"/>
              </a:ext>
            </a:extLst>
          </p:cNvPr>
          <p:cNvSpPr txBox="1"/>
          <p:nvPr/>
        </p:nvSpPr>
        <p:spPr>
          <a:xfrm>
            <a:off x="797642" y="2575323"/>
            <a:ext cx="9416717" cy="3816429"/>
          </a:xfrm>
          <a:prstGeom prst="rect">
            <a:avLst/>
          </a:prstGeom>
          <a:noFill/>
        </p:spPr>
        <p:txBody>
          <a:bodyPr wrap="square">
            <a:spAutoFit/>
          </a:bodyPr>
          <a:lstStyle/>
          <a:p>
            <a:r>
              <a:rPr lang="en-US" sz="2200" dirty="0">
                <a:solidFill>
                  <a:schemeClr val="bg1"/>
                </a:solidFill>
                <a:latin typeface="Palatino Linotype" panose="02040502050505030304" pitchFamily="18" charset="0"/>
                <a:cs typeface="Poppins" panose="00000500000000000000" pitchFamily="2" charset="0"/>
              </a:rPr>
              <a:t>300 professionals together in the field of interior and furniture in Azerbaijan for the FIRST TIME!</a:t>
            </a:r>
          </a:p>
          <a:p>
            <a:endParaRPr lang="en-US" sz="2200" dirty="0">
              <a:solidFill>
                <a:schemeClr val="bg1"/>
              </a:solidFill>
              <a:latin typeface="Palatino Linotype" panose="02040502050505030304" pitchFamily="18" charset="0"/>
              <a:cs typeface="Poppins" panose="00000500000000000000" pitchFamily="2" charset="0"/>
            </a:endParaRPr>
          </a:p>
          <a:p>
            <a:r>
              <a:rPr lang="en-US" sz="2200" dirty="0">
                <a:solidFill>
                  <a:schemeClr val="bg1"/>
                </a:solidFill>
                <a:latin typeface="Palatino Linotype" panose="02040502050505030304" pitchFamily="18" charset="0"/>
                <a:cs typeface="Poppins" panose="00000500000000000000" pitchFamily="2" charset="0"/>
              </a:rPr>
              <a:t>IF FORUM 2024 serves as a platform for interior designers and furniture manufacturers in Azerbaijan. Architects, interior designers, furniture manufacturers working in our country, entrepreneurs engaged in the sale of home decoration products and foreign companies working in this field will be the main participants of the IF Forum.</a:t>
            </a:r>
          </a:p>
          <a:p>
            <a:endParaRPr lang="en-US" sz="2200" dirty="0">
              <a:solidFill>
                <a:schemeClr val="bg1"/>
              </a:solidFill>
              <a:latin typeface="Palatino Linotype" panose="02040502050505030304" pitchFamily="18" charset="0"/>
              <a:cs typeface="Poppins" panose="00000500000000000000" pitchFamily="2" charset="0"/>
            </a:endParaRPr>
          </a:p>
          <a:p>
            <a:r>
              <a:rPr lang="en-US" sz="2200" dirty="0">
                <a:solidFill>
                  <a:schemeClr val="bg1"/>
                </a:solidFill>
                <a:latin typeface="Palatino Linotype" panose="02040502050505030304" pitchFamily="18" charset="0"/>
                <a:cs typeface="Poppins" panose="00000500000000000000" pitchFamily="2" charset="0"/>
              </a:rPr>
              <a:t>On May 8, 2024, the forum plans to bring together about 600 participants and about 200 companies, covering one whole day.</a:t>
            </a:r>
            <a:endParaRPr lang="az-Latn-AZ" sz="2200" dirty="0">
              <a:solidFill>
                <a:schemeClr val="bg1"/>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3603165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B2597-211A-C76E-5AFC-0A008C3264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5DEE0E-09D9-AC2D-D565-E2D824C2CCA6}"/>
              </a:ext>
            </a:extLst>
          </p:cNvPr>
          <p:cNvSpPr txBox="1"/>
          <p:nvPr/>
        </p:nvSpPr>
        <p:spPr>
          <a:xfrm>
            <a:off x="1042736" y="1827133"/>
            <a:ext cx="4230645" cy="584775"/>
          </a:xfrm>
          <a:prstGeom prst="rect">
            <a:avLst/>
          </a:prstGeom>
          <a:noFill/>
        </p:spPr>
        <p:txBody>
          <a:bodyPr wrap="none" rtlCol="0">
            <a:spAutoFit/>
          </a:bodyPr>
          <a:lstStyle/>
          <a:p>
            <a:r>
              <a:rPr lang="en-US" sz="3200" b="1" u="sng" dirty="0">
                <a:solidFill>
                  <a:schemeClr val="bg1"/>
                </a:solidFill>
                <a:latin typeface="Palatino Linotype" panose="02040502050505030304" pitchFamily="18" charset="0"/>
              </a:rPr>
              <a:t>Purpose of the Forum</a:t>
            </a:r>
          </a:p>
        </p:txBody>
      </p:sp>
      <p:sp>
        <p:nvSpPr>
          <p:cNvPr id="3" name="TextBox 2">
            <a:extLst>
              <a:ext uri="{FF2B5EF4-FFF2-40B4-BE49-F238E27FC236}">
                <a16:creationId xmlns:a16="http://schemas.microsoft.com/office/drawing/2014/main" id="{941B43A2-FABE-79EA-3625-30B9229251C0}"/>
              </a:ext>
            </a:extLst>
          </p:cNvPr>
          <p:cNvSpPr txBox="1"/>
          <p:nvPr/>
        </p:nvSpPr>
        <p:spPr>
          <a:xfrm>
            <a:off x="1042736" y="2613031"/>
            <a:ext cx="9416717" cy="3416320"/>
          </a:xfrm>
          <a:prstGeom prst="rect">
            <a:avLst/>
          </a:prstGeom>
          <a:noFill/>
        </p:spPr>
        <p:txBody>
          <a:bodyPr wrap="square">
            <a:spAutoFit/>
          </a:bodyPr>
          <a:lstStyle/>
          <a:p>
            <a:r>
              <a:rPr lang="en-US" sz="2400" dirty="0">
                <a:solidFill>
                  <a:schemeClr val="bg1"/>
                </a:solidFill>
                <a:latin typeface="Palatino Linotype" panose="02040502050505030304" pitchFamily="18" charset="0"/>
                <a:cs typeface="Poppins" panose="00000500000000000000" pitchFamily="2" charset="0"/>
              </a:rPr>
              <a:t>IM Forum appeals to the expansion of the application of advanced examples in the field of world interior design and furniture in the Azerbaijani market. The Forum brings together professionals for the interior design profession to reach a higher level and for the development of professional furniture production in our country.</a:t>
            </a:r>
          </a:p>
          <a:p>
            <a:endParaRPr lang="en-US" sz="2400" dirty="0">
              <a:solidFill>
                <a:schemeClr val="bg1"/>
              </a:solidFill>
              <a:latin typeface="Palatino Linotype" panose="02040502050505030304" pitchFamily="18" charset="0"/>
              <a:cs typeface="Poppins" panose="00000500000000000000" pitchFamily="2" charset="0"/>
            </a:endParaRPr>
          </a:p>
          <a:p>
            <a:r>
              <a:rPr lang="en-US" sz="2400">
                <a:solidFill>
                  <a:schemeClr val="bg1"/>
                </a:solidFill>
                <a:latin typeface="Palatino Linotype" panose="02040502050505030304" pitchFamily="18" charset="0"/>
                <a:cs typeface="Poppins" panose="00000500000000000000" pitchFamily="2" charset="0"/>
              </a:rPr>
              <a:t>The main objective of IMF 2024 is to exchange ideas by discussing and analyzing the speeches of professional speakers in the field of design and their experiences in the field.</a:t>
            </a:r>
            <a:endParaRPr lang="az-Latn-AZ" sz="2400" dirty="0">
              <a:solidFill>
                <a:schemeClr val="bg1"/>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428022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3540CE-1E81-A17C-AA55-FE01624C106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D22FBC-E009-FB5B-ECA8-335116AE6619}"/>
              </a:ext>
            </a:extLst>
          </p:cNvPr>
          <p:cNvPicPr>
            <a:picLocks noChangeAspect="1"/>
          </p:cNvPicPr>
          <p:nvPr/>
        </p:nvPicPr>
        <p:blipFill rotWithShape="1">
          <a:blip r:embed="rId3"/>
          <a:srcRect t="15919"/>
          <a:stretch/>
        </p:blipFill>
        <p:spPr>
          <a:xfrm>
            <a:off x="1666187" y="1498862"/>
            <a:ext cx="8859625" cy="4190214"/>
          </a:xfrm>
          <a:prstGeom prst="rect">
            <a:avLst/>
          </a:prstGeom>
        </p:spPr>
      </p:pic>
      <p:sp>
        <p:nvSpPr>
          <p:cNvPr id="7" name="TextBox 6">
            <a:extLst>
              <a:ext uri="{FF2B5EF4-FFF2-40B4-BE49-F238E27FC236}">
                <a16:creationId xmlns:a16="http://schemas.microsoft.com/office/drawing/2014/main" id="{862F78FA-612F-0D6C-71A2-0E174402D8A5}"/>
              </a:ext>
            </a:extLst>
          </p:cNvPr>
          <p:cNvSpPr txBox="1"/>
          <p:nvPr/>
        </p:nvSpPr>
        <p:spPr>
          <a:xfrm>
            <a:off x="2872806" y="2681828"/>
            <a:ext cx="2005552" cy="923330"/>
          </a:xfrm>
          <a:prstGeom prst="rect">
            <a:avLst/>
          </a:prstGeom>
          <a:noFill/>
        </p:spPr>
        <p:txBody>
          <a:bodyPr wrap="square">
            <a:spAutoFit/>
          </a:bodyPr>
          <a:lstStyle/>
          <a:p>
            <a:r>
              <a:rPr lang="az-Latn-AZ" sz="1800" b="1" u="sng" dirty="0">
                <a:solidFill>
                  <a:srgbClr val="C00000"/>
                </a:solidFill>
                <a:latin typeface="Palatino Linotype" panose="02040502050505030304" pitchFamily="18" charset="0"/>
              </a:rPr>
              <a:t>Panel 1. </a:t>
            </a:r>
            <a:r>
              <a:rPr lang="en-US" sz="1800" b="1" u="sng" dirty="0">
                <a:solidFill>
                  <a:srgbClr val="C00000"/>
                </a:solidFill>
                <a:latin typeface="Palatino Linotype" panose="02040502050505030304" pitchFamily="18" charset="0"/>
              </a:rPr>
              <a:t>A New Look at the Interior</a:t>
            </a:r>
          </a:p>
        </p:txBody>
      </p:sp>
      <p:sp>
        <p:nvSpPr>
          <p:cNvPr id="8" name="TextBox 7">
            <a:extLst>
              <a:ext uri="{FF2B5EF4-FFF2-40B4-BE49-F238E27FC236}">
                <a16:creationId xmlns:a16="http://schemas.microsoft.com/office/drawing/2014/main" id="{809DE665-F2FF-9DE3-E937-3D986D77CE5F}"/>
              </a:ext>
            </a:extLst>
          </p:cNvPr>
          <p:cNvSpPr txBox="1"/>
          <p:nvPr/>
        </p:nvSpPr>
        <p:spPr>
          <a:xfrm>
            <a:off x="7346624" y="2782669"/>
            <a:ext cx="2626935" cy="923330"/>
          </a:xfrm>
          <a:prstGeom prst="rect">
            <a:avLst/>
          </a:prstGeom>
          <a:noFill/>
        </p:spPr>
        <p:txBody>
          <a:bodyPr wrap="square" rtlCol="0">
            <a:spAutoFit/>
          </a:bodyPr>
          <a:lstStyle/>
          <a:p>
            <a:r>
              <a:rPr lang="az-Latn-AZ" b="1" u="sng" dirty="0">
                <a:solidFill>
                  <a:srgbClr val="C00000"/>
                </a:solidFill>
                <a:latin typeface="Palatino Linotype" panose="02040502050505030304" pitchFamily="18" charset="0"/>
              </a:rPr>
              <a:t>Panel 2. </a:t>
            </a:r>
            <a:r>
              <a:rPr lang="en-US" b="1" u="sng" dirty="0">
                <a:solidFill>
                  <a:srgbClr val="C00000"/>
                </a:solidFill>
                <a:latin typeface="Palatino Linotype" panose="02040502050505030304" pitchFamily="18" charset="0"/>
              </a:rPr>
              <a:t>How </a:t>
            </a:r>
            <a:endParaRPr lang="az-Latn-AZ" b="1" u="sng" dirty="0">
              <a:solidFill>
                <a:srgbClr val="C00000"/>
              </a:solidFill>
              <a:latin typeface="Palatino Linotype" panose="02040502050505030304" pitchFamily="18" charset="0"/>
            </a:endParaRPr>
          </a:p>
          <a:p>
            <a:r>
              <a:rPr lang="en-US" b="1" u="sng" dirty="0">
                <a:solidFill>
                  <a:srgbClr val="C00000"/>
                </a:solidFill>
                <a:latin typeface="Palatino Linotype" panose="02040502050505030304" pitchFamily="18" charset="0"/>
              </a:rPr>
              <a:t>Should Modern </a:t>
            </a:r>
            <a:endParaRPr lang="az-Latn-AZ" b="1" u="sng" dirty="0">
              <a:solidFill>
                <a:srgbClr val="C00000"/>
              </a:solidFill>
              <a:latin typeface="Palatino Linotype" panose="02040502050505030304" pitchFamily="18" charset="0"/>
            </a:endParaRPr>
          </a:p>
          <a:p>
            <a:r>
              <a:rPr lang="en-US" b="1" u="sng" dirty="0">
                <a:solidFill>
                  <a:srgbClr val="C00000"/>
                </a:solidFill>
                <a:latin typeface="Palatino Linotype" panose="02040502050505030304" pitchFamily="18" charset="0"/>
              </a:rPr>
              <a:t>Furniture Be?</a:t>
            </a:r>
          </a:p>
        </p:txBody>
      </p:sp>
      <p:sp>
        <p:nvSpPr>
          <p:cNvPr id="9" name="TextBox 8">
            <a:extLst>
              <a:ext uri="{FF2B5EF4-FFF2-40B4-BE49-F238E27FC236}">
                <a16:creationId xmlns:a16="http://schemas.microsoft.com/office/drawing/2014/main" id="{63591FCC-9895-8BEF-B1B4-E13C174DA165}"/>
              </a:ext>
            </a:extLst>
          </p:cNvPr>
          <p:cNvSpPr txBox="1"/>
          <p:nvPr/>
        </p:nvSpPr>
        <p:spPr>
          <a:xfrm>
            <a:off x="4878358" y="1498862"/>
            <a:ext cx="1757212" cy="584775"/>
          </a:xfrm>
          <a:prstGeom prst="rect">
            <a:avLst/>
          </a:prstGeom>
          <a:noFill/>
        </p:spPr>
        <p:txBody>
          <a:bodyPr wrap="none" rtlCol="0">
            <a:spAutoFit/>
          </a:bodyPr>
          <a:lstStyle/>
          <a:p>
            <a:r>
              <a:rPr lang="az-Latn-AZ" sz="3200" b="1" u="sng" dirty="0">
                <a:solidFill>
                  <a:srgbClr val="C00000"/>
                </a:solidFill>
                <a:latin typeface="Palatino Linotype" panose="02040502050505030304" pitchFamily="18" charset="0"/>
              </a:rPr>
              <a:t>TOPİCS</a:t>
            </a:r>
            <a:endParaRPr lang="en-US" sz="3200" b="1" u="sng" dirty="0">
              <a:solidFill>
                <a:srgbClr val="C00000"/>
              </a:solidFill>
              <a:latin typeface="Palatino Linotype" panose="02040502050505030304" pitchFamily="18" charset="0"/>
            </a:endParaRPr>
          </a:p>
        </p:txBody>
      </p:sp>
      <p:sp>
        <p:nvSpPr>
          <p:cNvPr id="10" name="TextBox 9">
            <a:extLst>
              <a:ext uri="{FF2B5EF4-FFF2-40B4-BE49-F238E27FC236}">
                <a16:creationId xmlns:a16="http://schemas.microsoft.com/office/drawing/2014/main" id="{2E967832-FF66-DBE8-1DFE-B195A371A58A}"/>
              </a:ext>
            </a:extLst>
          </p:cNvPr>
          <p:cNvSpPr txBox="1"/>
          <p:nvPr/>
        </p:nvSpPr>
        <p:spPr>
          <a:xfrm>
            <a:off x="5228112" y="4312699"/>
            <a:ext cx="2140330" cy="923330"/>
          </a:xfrm>
          <a:prstGeom prst="rect">
            <a:avLst/>
          </a:prstGeom>
          <a:noFill/>
        </p:spPr>
        <p:txBody>
          <a:bodyPr wrap="none" rtlCol="0">
            <a:spAutoFit/>
          </a:bodyPr>
          <a:lstStyle/>
          <a:p>
            <a:r>
              <a:rPr lang="az-Latn-AZ" b="1" u="sng" dirty="0">
                <a:solidFill>
                  <a:srgbClr val="C00000"/>
                </a:solidFill>
                <a:latin typeface="Palatino Linotype" panose="02040502050505030304" pitchFamily="18" charset="0"/>
              </a:rPr>
              <a:t>Panel 2. </a:t>
            </a:r>
            <a:r>
              <a:rPr lang="en-US" b="1" u="sng" dirty="0">
                <a:solidFill>
                  <a:srgbClr val="C00000"/>
                </a:solidFill>
                <a:latin typeface="Palatino Linotype" panose="02040502050505030304" pitchFamily="18" charset="0"/>
              </a:rPr>
              <a:t>Secrets of </a:t>
            </a:r>
            <a:endParaRPr lang="az-Latn-AZ" b="1" u="sng" dirty="0">
              <a:solidFill>
                <a:srgbClr val="C00000"/>
              </a:solidFill>
              <a:latin typeface="Palatino Linotype" panose="02040502050505030304" pitchFamily="18" charset="0"/>
            </a:endParaRPr>
          </a:p>
          <a:p>
            <a:r>
              <a:rPr lang="en-US" b="1" u="sng" dirty="0">
                <a:solidFill>
                  <a:srgbClr val="C00000"/>
                </a:solidFill>
                <a:latin typeface="Palatino Linotype" panose="02040502050505030304" pitchFamily="18" charset="0"/>
              </a:rPr>
              <a:t>the Design </a:t>
            </a:r>
            <a:endParaRPr lang="az-Latn-AZ" b="1" u="sng" dirty="0">
              <a:solidFill>
                <a:srgbClr val="C00000"/>
              </a:solidFill>
              <a:latin typeface="Palatino Linotype" panose="02040502050505030304" pitchFamily="18" charset="0"/>
            </a:endParaRPr>
          </a:p>
          <a:p>
            <a:r>
              <a:rPr lang="en-US" b="1" u="sng" dirty="0">
                <a:solidFill>
                  <a:srgbClr val="C00000"/>
                </a:solidFill>
                <a:latin typeface="Palatino Linotype" panose="02040502050505030304" pitchFamily="18" charset="0"/>
              </a:rPr>
              <a:t>Profession</a:t>
            </a:r>
          </a:p>
        </p:txBody>
      </p:sp>
    </p:spTree>
    <p:extLst>
      <p:ext uri="{BB962C8B-B14F-4D97-AF65-F5344CB8AC3E}">
        <p14:creationId xmlns:p14="http://schemas.microsoft.com/office/powerpoint/2010/main" val="4015386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99AECA-4FF8-DF03-DE04-E4EB985545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55D0AC-0B25-7F43-6B5B-5DBA74E4F442}"/>
              </a:ext>
            </a:extLst>
          </p:cNvPr>
          <p:cNvSpPr txBox="1"/>
          <p:nvPr/>
        </p:nvSpPr>
        <p:spPr>
          <a:xfrm>
            <a:off x="1031220" y="1639508"/>
            <a:ext cx="5240537" cy="1128514"/>
          </a:xfrm>
          <a:prstGeom prst="rect">
            <a:avLst/>
          </a:prstGeom>
          <a:noFill/>
        </p:spPr>
        <p:txBody>
          <a:bodyPr wrap="none" rtlCol="0">
            <a:spAutoFit/>
          </a:bodyPr>
          <a:lstStyle/>
          <a:p>
            <a:pPr marL="12700">
              <a:lnSpc>
                <a:spcPct val="100000"/>
              </a:lnSpc>
              <a:spcBef>
                <a:spcPts val="360"/>
              </a:spcBef>
            </a:pPr>
            <a:r>
              <a:rPr lang="en-US" sz="3200" b="1" dirty="0">
                <a:solidFill>
                  <a:srgbClr val="C00000"/>
                </a:solidFill>
                <a:latin typeface="Palatino Linotype" panose="02040502050505030304" pitchFamily="18" charset="0"/>
                <a:cs typeface="Tahoma"/>
              </a:rPr>
              <a:t>Panel I</a:t>
            </a:r>
            <a:endParaRPr lang="az-Latn-AZ" sz="3200" b="1" dirty="0">
              <a:solidFill>
                <a:srgbClr val="C00000"/>
              </a:solidFill>
              <a:latin typeface="Palatino Linotype" panose="02040502050505030304" pitchFamily="18" charset="0"/>
              <a:cs typeface="Tahoma"/>
            </a:endParaRPr>
          </a:p>
          <a:p>
            <a:pPr marL="12700">
              <a:lnSpc>
                <a:spcPct val="100000"/>
              </a:lnSpc>
              <a:spcBef>
                <a:spcPts val="360"/>
              </a:spcBef>
            </a:pPr>
            <a:r>
              <a:rPr lang="en-US" sz="3200" b="1" dirty="0">
                <a:solidFill>
                  <a:srgbClr val="C00000"/>
                </a:solidFill>
                <a:latin typeface="Palatino Linotype" panose="02040502050505030304" pitchFamily="18" charset="0"/>
                <a:cs typeface="Tahoma"/>
              </a:rPr>
              <a:t>A New Look at the Interior</a:t>
            </a:r>
          </a:p>
        </p:txBody>
      </p:sp>
      <p:sp>
        <p:nvSpPr>
          <p:cNvPr id="3" name="TextBox 2">
            <a:extLst>
              <a:ext uri="{FF2B5EF4-FFF2-40B4-BE49-F238E27FC236}">
                <a16:creationId xmlns:a16="http://schemas.microsoft.com/office/drawing/2014/main" id="{BB44AB9F-2DFA-6438-3621-4880697C04BD}"/>
              </a:ext>
            </a:extLst>
          </p:cNvPr>
          <p:cNvSpPr txBox="1"/>
          <p:nvPr/>
        </p:nvSpPr>
        <p:spPr>
          <a:xfrm>
            <a:off x="1042737" y="2839274"/>
            <a:ext cx="7555832" cy="3200876"/>
          </a:xfrm>
          <a:prstGeom prst="rect">
            <a:avLst/>
          </a:prstGeom>
          <a:noFill/>
        </p:spPr>
        <p:txBody>
          <a:bodyPr wrap="square">
            <a:spAutoFit/>
          </a:bodyPr>
          <a:lstStyle/>
          <a:p>
            <a:pPr marL="355600" indent="-342900">
              <a:lnSpc>
                <a:spcPct val="100000"/>
              </a:lnSpc>
              <a:spcBef>
                <a:spcPts val="360"/>
              </a:spcBef>
              <a:buFont typeface="Arial" panose="020B0604020202020204" pitchFamily="34" charset="0"/>
              <a:buChar char="•"/>
            </a:pPr>
            <a:endParaRPr lang="en-US" sz="2400" dirty="0">
              <a:solidFill>
                <a:srgbClr val="C00000"/>
              </a:solidFill>
              <a:latin typeface="Palatino Linotype" panose="02040502050505030304" pitchFamily="18" charset="0"/>
              <a:cs typeface="Tahoma"/>
            </a:endParaRP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A professional look at interior design.</a:t>
            </a: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Constantly changing trends - Latest design concepts and analysis of all information flows together.</a:t>
            </a: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Discussion of all ideas in a single case for the formation of the interior design concept in an actual and most modern style.</a:t>
            </a:r>
            <a:endParaRPr lang="az-Latn-AZ" sz="2400" dirty="0">
              <a:solidFill>
                <a:srgbClr val="C00000"/>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265629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2056E0-9E05-DA8D-A01B-04A95F1413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E2219A-BA43-0297-6A72-1123645E30DB}"/>
              </a:ext>
            </a:extLst>
          </p:cNvPr>
          <p:cNvSpPr txBox="1"/>
          <p:nvPr/>
        </p:nvSpPr>
        <p:spPr>
          <a:xfrm>
            <a:off x="1094284" y="1739811"/>
            <a:ext cx="6809878" cy="1077218"/>
          </a:xfrm>
          <a:prstGeom prst="rect">
            <a:avLst/>
          </a:prstGeom>
          <a:noFill/>
        </p:spPr>
        <p:txBody>
          <a:bodyPr wrap="none" rtlCol="0">
            <a:spAutoFit/>
          </a:bodyPr>
          <a:lstStyle/>
          <a:p>
            <a:r>
              <a:rPr lang="en-US" sz="3200" b="1" u="sng" dirty="0">
                <a:solidFill>
                  <a:srgbClr val="C00000"/>
                </a:solidFill>
                <a:latin typeface="Palatino Linotype" panose="02040502050505030304" pitchFamily="18" charset="0"/>
              </a:rPr>
              <a:t>Panel II</a:t>
            </a:r>
            <a:endParaRPr lang="az-Latn-AZ" sz="3200" b="1" u="sng" dirty="0">
              <a:solidFill>
                <a:srgbClr val="C00000"/>
              </a:solidFill>
              <a:latin typeface="Palatino Linotype" panose="02040502050505030304" pitchFamily="18" charset="0"/>
            </a:endParaRPr>
          </a:p>
          <a:p>
            <a:r>
              <a:rPr lang="en-US" sz="3200" b="1" u="sng" dirty="0">
                <a:solidFill>
                  <a:srgbClr val="C00000"/>
                </a:solidFill>
                <a:latin typeface="Palatino Linotype" panose="02040502050505030304" pitchFamily="18" charset="0"/>
              </a:rPr>
              <a:t>How Should Modern Furniture Be?</a:t>
            </a:r>
            <a:endParaRPr lang="en-US" sz="3200" u="sng" dirty="0">
              <a:solidFill>
                <a:srgbClr val="C00000"/>
              </a:solidFill>
              <a:latin typeface="Palatino Linotype" panose="02040502050505030304" pitchFamily="18" charset="0"/>
            </a:endParaRPr>
          </a:p>
        </p:txBody>
      </p:sp>
      <p:sp>
        <p:nvSpPr>
          <p:cNvPr id="3" name="TextBox 2">
            <a:extLst>
              <a:ext uri="{FF2B5EF4-FFF2-40B4-BE49-F238E27FC236}">
                <a16:creationId xmlns:a16="http://schemas.microsoft.com/office/drawing/2014/main" id="{E80D220B-55CF-D86C-89F8-E0D6CFF9797A}"/>
              </a:ext>
            </a:extLst>
          </p:cNvPr>
          <p:cNvSpPr txBox="1"/>
          <p:nvPr/>
        </p:nvSpPr>
        <p:spPr>
          <a:xfrm>
            <a:off x="1094284" y="2908524"/>
            <a:ext cx="6930189" cy="2041585"/>
          </a:xfrm>
          <a:prstGeom prst="rect">
            <a:avLst/>
          </a:prstGeom>
          <a:noFill/>
        </p:spPr>
        <p:txBody>
          <a:bodyPr wrap="square">
            <a:spAutoFit/>
          </a:bodyPr>
          <a:lstStyle/>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Furniture is the most important component in the interior.</a:t>
            </a:r>
            <a:endParaRPr lang="az-Latn-AZ" sz="2400" dirty="0">
              <a:solidFill>
                <a:srgbClr val="C00000"/>
              </a:solidFill>
              <a:latin typeface="Palatino Linotype" panose="02040502050505030304" pitchFamily="18" charset="0"/>
              <a:cs typeface="Tahoma"/>
            </a:endParaRP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Development of interior furniture production.</a:t>
            </a:r>
            <a:endParaRPr lang="az-Latn-AZ" sz="2400" dirty="0">
              <a:solidFill>
                <a:srgbClr val="C00000"/>
              </a:solidFill>
              <a:latin typeface="Palatino Linotype" panose="02040502050505030304" pitchFamily="18" charset="0"/>
              <a:cs typeface="Tahoma"/>
            </a:endParaRP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Discussions about changes in the field of furniture opening new paws in interior design.</a:t>
            </a:r>
          </a:p>
        </p:txBody>
      </p:sp>
    </p:spTree>
    <p:extLst>
      <p:ext uri="{BB962C8B-B14F-4D97-AF65-F5344CB8AC3E}">
        <p14:creationId xmlns:p14="http://schemas.microsoft.com/office/powerpoint/2010/main" val="643592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7F0E9B-A2DD-7275-8F8D-588231D2E6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546B22-D944-77C0-6652-88AF5B7782C6}"/>
              </a:ext>
            </a:extLst>
          </p:cNvPr>
          <p:cNvSpPr txBox="1"/>
          <p:nvPr/>
        </p:nvSpPr>
        <p:spPr>
          <a:xfrm>
            <a:off x="792508" y="1722199"/>
            <a:ext cx="6325771" cy="1569660"/>
          </a:xfrm>
          <a:prstGeom prst="rect">
            <a:avLst/>
          </a:prstGeom>
          <a:noFill/>
        </p:spPr>
        <p:txBody>
          <a:bodyPr wrap="none" rtlCol="0">
            <a:spAutoFit/>
          </a:bodyPr>
          <a:lstStyle/>
          <a:p>
            <a:r>
              <a:rPr lang="en-US" sz="3200" b="1" u="sng" dirty="0">
                <a:solidFill>
                  <a:srgbClr val="C00000"/>
                </a:solidFill>
                <a:latin typeface="Palatino Linotype" panose="02040502050505030304" pitchFamily="18" charset="0"/>
              </a:rPr>
              <a:t>Panel III</a:t>
            </a:r>
            <a:endParaRPr lang="az-Latn-AZ" sz="3200" b="1" u="sng" dirty="0">
              <a:solidFill>
                <a:srgbClr val="C00000"/>
              </a:solidFill>
              <a:latin typeface="Palatino Linotype" panose="02040502050505030304" pitchFamily="18" charset="0"/>
            </a:endParaRPr>
          </a:p>
          <a:p>
            <a:r>
              <a:rPr lang="en-US" sz="3200" b="1" u="sng" dirty="0">
                <a:solidFill>
                  <a:srgbClr val="C00000"/>
                </a:solidFill>
                <a:latin typeface="Palatino Linotype" panose="02040502050505030304" pitchFamily="18" charset="0"/>
              </a:rPr>
              <a:t>Secrets of the Design Profession </a:t>
            </a:r>
            <a:endParaRPr lang="az-Latn-AZ" sz="3200" b="1" u="sng" dirty="0">
              <a:solidFill>
                <a:srgbClr val="C00000"/>
              </a:solidFill>
              <a:latin typeface="Palatino Linotype" panose="02040502050505030304" pitchFamily="18" charset="0"/>
            </a:endParaRPr>
          </a:p>
          <a:p>
            <a:r>
              <a:rPr lang="en-US" sz="3200" b="1" u="sng" dirty="0">
                <a:solidFill>
                  <a:srgbClr val="C00000"/>
                </a:solidFill>
                <a:latin typeface="Palatino Linotype" panose="02040502050505030304" pitchFamily="18" charset="0"/>
              </a:rPr>
              <a:t>Everything from A to Z</a:t>
            </a:r>
            <a:endParaRPr lang="en-US" sz="3200" u="sng" dirty="0">
              <a:solidFill>
                <a:srgbClr val="C00000"/>
              </a:solidFill>
              <a:latin typeface="Palatino Linotype" panose="02040502050505030304" pitchFamily="18" charset="0"/>
            </a:endParaRPr>
          </a:p>
        </p:txBody>
      </p:sp>
      <p:sp>
        <p:nvSpPr>
          <p:cNvPr id="3" name="TextBox 2">
            <a:extLst>
              <a:ext uri="{FF2B5EF4-FFF2-40B4-BE49-F238E27FC236}">
                <a16:creationId xmlns:a16="http://schemas.microsoft.com/office/drawing/2014/main" id="{D81E2304-6187-7FE8-2032-C3A9213D0910}"/>
              </a:ext>
            </a:extLst>
          </p:cNvPr>
          <p:cNvSpPr txBox="1"/>
          <p:nvPr/>
        </p:nvSpPr>
        <p:spPr>
          <a:xfrm>
            <a:off x="792508" y="3566142"/>
            <a:ext cx="7555832" cy="1620957"/>
          </a:xfrm>
          <a:prstGeom prst="rect">
            <a:avLst/>
          </a:prstGeom>
          <a:noFill/>
        </p:spPr>
        <p:txBody>
          <a:bodyPr wrap="square">
            <a:spAutoFit/>
          </a:bodyPr>
          <a:lstStyle/>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Success in the field of design, various secrets and creative magic.</a:t>
            </a:r>
            <a:endParaRPr lang="az-Latn-AZ" sz="2400" dirty="0">
              <a:solidFill>
                <a:srgbClr val="C00000"/>
              </a:solidFill>
              <a:latin typeface="Palatino Linotype" panose="02040502050505030304" pitchFamily="18" charset="0"/>
              <a:cs typeface="Tahoma"/>
            </a:endParaRPr>
          </a:p>
          <a:p>
            <a:pPr marL="355600" indent="-342900">
              <a:lnSpc>
                <a:spcPct val="100000"/>
              </a:lnSpc>
              <a:spcBef>
                <a:spcPts val="360"/>
              </a:spcBef>
              <a:buFont typeface="Arial" panose="020B0604020202020204" pitchFamily="34" charset="0"/>
              <a:buChar char="•"/>
            </a:pPr>
            <a:r>
              <a:rPr lang="en-US" sz="2400" dirty="0">
                <a:solidFill>
                  <a:srgbClr val="C00000"/>
                </a:solidFill>
                <a:latin typeface="Palatino Linotype" panose="02040502050505030304" pitchFamily="18" charset="0"/>
                <a:cs typeface="Tahoma"/>
              </a:rPr>
              <a:t>Discussion and analysis of all necessary steps to "professional activity".</a:t>
            </a:r>
          </a:p>
        </p:txBody>
      </p:sp>
    </p:spTree>
    <p:extLst>
      <p:ext uri="{BB962C8B-B14F-4D97-AF65-F5344CB8AC3E}">
        <p14:creationId xmlns:p14="http://schemas.microsoft.com/office/powerpoint/2010/main" val="109256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22B1B9-9342-B2AB-5C83-06E7762540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E0991A-E5EC-4655-C131-6CE2C0E17496}"/>
              </a:ext>
            </a:extLst>
          </p:cNvPr>
          <p:cNvSpPr txBox="1"/>
          <p:nvPr/>
        </p:nvSpPr>
        <p:spPr>
          <a:xfrm>
            <a:off x="2894030" y="2767280"/>
            <a:ext cx="6207860" cy="1938992"/>
          </a:xfrm>
          <a:prstGeom prst="rect">
            <a:avLst/>
          </a:prstGeom>
          <a:noFill/>
        </p:spPr>
        <p:txBody>
          <a:bodyPr wrap="square" rtlCol="0">
            <a:spAutoFit/>
          </a:bodyPr>
          <a:lstStyle/>
          <a:p>
            <a:pPr algn="ctr"/>
            <a:r>
              <a:rPr lang="en-US" sz="4000" b="1" dirty="0">
                <a:solidFill>
                  <a:schemeClr val="bg1"/>
                </a:solidFill>
                <a:latin typeface="Palatino Linotype" panose="02040502050505030304" pitchFamily="18" charset="0"/>
              </a:rPr>
              <a:t>BENEFITS OF PARTICIPATING IN THE EVENT</a:t>
            </a:r>
          </a:p>
        </p:txBody>
      </p:sp>
    </p:spTree>
    <p:extLst>
      <p:ext uri="{BB962C8B-B14F-4D97-AF65-F5344CB8AC3E}">
        <p14:creationId xmlns:p14="http://schemas.microsoft.com/office/powerpoint/2010/main" val="585930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09159C40-1201-2B9A-6838-7F4EA883596D}"/>
              </a:ext>
            </a:extLst>
          </p:cNvPr>
          <p:cNvSpPr txBox="1"/>
          <p:nvPr/>
        </p:nvSpPr>
        <p:spPr>
          <a:xfrm>
            <a:off x="301658" y="1033498"/>
            <a:ext cx="6212264" cy="5531643"/>
          </a:xfrm>
          <a:prstGeom prst="rect">
            <a:avLst/>
          </a:prstGeom>
        </p:spPr>
        <p:txBody>
          <a:bodyPr vert="horz" wrap="square" lIns="0" tIns="12065" rIns="0" bIns="0" rtlCol="0">
            <a:spAutoFit/>
          </a:bodyPr>
          <a:lstStyle/>
          <a:p>
            <a:pPr marL="297815" marR="683260" indent="-285750">
              <a:spcBef>
                <a:spcPts val="95"/>
              </a:spcBef>
              <a:buFont typeface="Arial" panose="020B0604020202020204" pitchFamily="34" charset="0"/>
              <a:buChar char="•"/>
              <a:tabLst>
                <a:tab pos="299085" algn="l"/>
                <a:tab pos="299720" algn="l"/>
              </a:tabLst>
            </a:pPr>
            <a:r>
              <a:rPr lang="en-US" sz="1600" spc="-5" dirty="0">
                <a:solidFill>
                  <a:srgbClr val="C00000"/>
                </a:solidFill>
                <a:latin typeface="Palatino Linotype" panose="02040502050505030304" pitchFamily="18" charset="0"/>
                <a:cs typeface="Poppins" panose="00000500000000000000" pitchFamily="2" charset="0"/>
              </a:rPr>
              <a:t>The forum will allow to efficiently and effectively organize the activities of businesses operating in a hyper-competitive environment in the world, as well as state institutions, and to define our point of view in this direction.;</a:t>
            </a:r>
          </a:p>
          <a:p>
            <a:pPr marL="297815" marR="683260" indent="-285750">
              <a:spcBef>
                <a:spcPts val="95"/>
              </a:spcBef>
              <a:buFont typeface="Arial" panose="020B0604020202020204" pitchFamily="34" charset="0"/>
              <a:buChar char="•"/>
              <a:tabLst>
                <a:tab pos="299085" algn="l"/>
                <a:tab pos="299720" algn="l"/>
              </a:tabLst>
            </a:pPr>
            <a:endParaRPr lang="en-US" sz="1600" spc="-5" dirty="0">
              <a:solidFill>
                <a:srgbClr val="C00000"/>
              </a:solidFill>
              <a:latin typeface="Palatino Linotype" panose="02040502050505030304" pitchFamily="18" charset="0"/>
              <a:cs typeface="Poppins" panose="00000500000000000000" pitchFamily="2" charset="0"/>
            </a:endParaRPr>
          </a:p>
          <a:p>
            <a:pPr marL="297815" marR="683260" indent="-285750">
              <a:spcBef>
                <a:spcPts val="95"/>
              </a:spcBef>
              <a:buFont typeface="Arial" panose="020B0604020202020204" pitchFamily="34" charset="0"/>
              <a:buChar char="•"/>
              <a:tabLst>
                <a:tab pos="299085" algn="l"/>
                <a:tab pos="299720" algn="l"/>
              </a:tabLst>
            </a:pPr>
            <a:r>
              <a:rPr lang="en-US" sz="1600" spc="-5" dirty="0">
                <a:solidFill>
                  <a:srgbClr val="C00000"/>
                </a:solidFill>
                <a:latin typeface="Palatino Linotype" panose="02040502050505030304" pitchFamily="18" charset="0"/>
                <a:cs typeface="Poppins" panose="00000500000000000000" pitchFamily="2" charset="0"/>
              </a:rPr>
              <a:t>Participation in the organization of mutual discussion between state enterprises, supervisory bodies and business entities in the country and the opportunity to receive answers to open questions;</a:t>
            </a:r>
          </a:p>
          <a:p>
            <a:pPr marL="297815" marR="683260" indent="-285750">
              <a:spcBef>
                <a:spcPts val="95"/>
              </a:spcBef>
              <a:buFont typeface="Arial" panose="020B0604020202020204" pitchFamily="34" charset="0"/>
              <a:buChar char="•"/>
              <a:tabLst>
                <a:tab pos="299085" algn="l"/>
                <a:tab pos="299720" algn="l"/>
              </a:tabLst>
            </a:pPr>
            <a:endParaRPr lang="en-US" sz="1600" spc="-5" dirty="0">
              <a:solidFill>
                <a:srgbClr val="C00000"/>
              </a:solidFill>
              <a:latin typeface="Palatino Linotype" panose="02040502050505030304" pitchFamily="18" charset="0"/>
              <a:cs typeface="Poppins" panose="00000500000000000000" pitchFamily="2" charset="0"/>
            </a:endParaRPr>
          </a:p>
          <a:p>
            <a:pPr marL="297815" marR="683260" indent="-285750">
              <a:spcBef>
                <a:spcPts val="95"/>
              </a:spcBef>
              <a:buFont typeface="Arial" panose="020B0604020202020204" pitchFamily="34" charset="0"/>
              <a:buChar char="•"/>
              <a:tabLst>
                <a:tab pos="299085" algn="l"/>
                <a:tab pos="299720" algn="l"/>
              </a:tabLst>
            </a:pPr>
            <a:r>
              <a:rPr lang="en-US" sz="1600" spc="-5" dirty="0">
                <a:solidFill>
                  <a:srgbClr val="C00000"/>
                </a:solidFill>
                <a:latin typeface="Palatino Linotype" panose="02040502050505030304" pitchFamily="18" charset="0"/>
                <a:cs typeface="Poppins" panose="00000500000000000000" pitchFamily="2" charset="0"/>
              </a:rPr>
              <a:t>The opportunity to learn the innovations of the sector directly from the most well-known and professional experts of the sector, get presentations, reports, statistical data and direct communication about the sector;</a:t>
            </a:r>
          </a:p>
          <a:p>
            <a:pPr marL="297815" marR="683260" indent="-285750">
              <a:spcBef>
                <a:spcPts val="95"/>
              </a:spcBef>
              <a:buFont typeface="Arial" panose="020B0604020202020204" pitchFamily="34" charset="0"/>
              <a:buChar char="•"/>
              <a:tabLst>
                <a:tab pos="299085" algn="l"/>
                <a:tab pos="299720" algn="l"/>
              </a:tabLst>
            </a:pPr>
            <a:endParaRPr lang="en-US" sz="1600" spc="-5" dirty="0">
              <a:solidFill>
                <a:srgbClr val="C00000"/>
              </a:solidFill>
              <a:latin typeface="Palatino Linotype" panose="02040502050505030304" pitchFamily="18" charset="0"/>
              <a:cs typeface="Poppins" panose="00000500000000000000" pitchFamily="2" charset="0"/>
            </a:endParaRPr>
          </a:p>
          <a:p>
            <a:pPr marL="297815" marR="683260" indent="-285750">
              <a:spcBef>
                <a:spcPts val="95"/>
              </a:spcBef>
              <a:buFont typeface="Arial" panose="020B0604020202020204" pitchFamily="34" charset="0"/>
              <a:buChar char="•"/>
              <a:tabLst>
                <a:tab pos="299085" algn="l"/>
                <a:tab pos="299720" algn="l"/>
              </a:tabLst>
            </a:pPr>
            <a:r>
              <a:rPr lang="en-US" sz="1600" spc="-5" dirty="0">
                <a:solidFill>
                  <a:srgbClr val="C00000"/>
                </a:solidFill>
                <a:latin typeface="Palatino Linotype" panose="02040502050505030304" pitchFamily="18" charset="0"/>
                <a:cs typeface="Poppins" panose="00000500000000000000" pitchFamily="2" charset="0"/>
              </a:rPr>
              <a:t>Consultants operating in this sphere, persons engaged in academic and pedagogical activities;</a:t>
            </a:r>
          </a:p>
          <a:p>
            <a:pPr marL="297815" marR="683260" indent="-285750">
              <a:spcBef>
                <a:spcPts val="95"/>
              </a:spcBef>
              <a:buFont typeface="Arial" panose="020B0604020202020204" pitchFamily="34" charset="0"/>
              <a:buChar char="•"/>
              <a:tabLst>
                <a:tab pos="299085" algn="l"/>
                <a:tab pos="299720" algn="l"/>
              </a:tabLst>
            </a:pPr>
            <a:endParaRPr lang="en-US" sz="1600" spc="-5" dirty="0">
              <a:solidFill>
                <a:srgbClr val="C00000"/>
              </a:solidFill>
              <a:latin typeface="Palatino Linotype" panose="02040502050505030304" pitchFamily="18" charset="0"/>
              <a:cs typeface="Poppins" panose="00000500000000000000" pitchFamily="2" charset="0"/>
            </a:endParaRPr>
          </a:p>
          <a:p>
            <a:pPr marL="297815" marR="683260" indent="-285750">
              <a:spcBef>
                <a:spcPts val="95"/>
              </a:spcBef>
              <a:buFont typeface="Arial" panose="020B0604020202020204" pitchFamily="34" charset="0"/>
              <a:buChar char="•"/>
              <a:tabLst>
                <a:tab pos="299085" algn="l"/>
                <a:tab pos="299720" algn="l"/>
              </a:tabLst>
            </a:pPr>
            <a:r>
              <a:rPr lang="en-US" sz="1600" spc="-5" dirty="0">
                <a:solidFill>
                  <a:srgbClr val="C00000"/>
                </a:solidFill>
                <a:latin typeface="Palatino Linotype" panose="02040502050505030304" pitchFamily="18" charset="0"/>
                <a:cs typeface="Poppins" panose="00000500000000000000" pitchFamily="2" charset="0"/>
              </a:rPr>
              <a:t>After the event, the opportunity to obtain a short summary booklet of the main points discussed during the general day in electronic and printed form.</a:t>
            </a:r>
            <a:endParaRPr sz="1600" dirty="0">
              <a:solidFill>
                <a:srgbClr val="C00000"/>
              </a:solidFill>
              <a:latin typeface="Palatino Linotype" panose="02040502050505030304" pitchFamily="18" charset="0"/>
              <a:cs typeface="Poppins" panose="00000500000000000000" pitchFamily="2" charset="0"/>
            </a:endParaRPr>
          </a:p>
        </p:txBody>
      </p:sp>
      <p:sp>
        <p:nvSpPr>
          <p:cNvPr id="3" name="TextBox 2">
            <a:extLst>
              <a:ext uri="{FF2B5EF4-FFF2-40B4-BE49-F238E27FC236}">
                <a16:creationId xmlns:a16="http://schemas.microsoft.com/office/drawing/2014/main" id="{0A5F5417-429B-3ECA-7D5B-8C22DF4A6F47}"/>
              </a:ext>
            </a:extLst>
          </p:cNvPr>
          <p:cNvSpPr txBox="1"/>
          <p:nvPr/>
        </p:nvSpPr>
        <p:spPr>
          <a:xfrm>
            <a:off x="301658" y="457026"/>
            <a:ext cx="4570391" cy="584775"/>
          </a:xfrm>
          <a:prstGeom prst="rect">
            <a:avLst/>
          </a:prstGeom>
          <a:noFill/>
        </p:spPr>
        <p:txBody>
          <a:bodyPr wrap="square" rtlCol="0">
            <a:spAutoFit/>
          </a:bodyPr>
          <a:lstStyle/>
          <a:p>
            <a:r>
              <a:rPr lang="en-US" sz="1600" b="1" u="sng" dirty="0">
                <a:solidFill>
                  <a:srgbClr val="C00000"/>
                </a:solidFill>
                <a:latin typeface="Palatino Linotype" panose="02040502050505030304" pitchFamily="18" charset="0"/>
              </a:rPr>
              <a:t>BENEFITS OF PARTICIPATING IN THE EVENT</a:t>
            </a:r>
          </a:p>
        </p:txBody>
      </p:sp>
    </p:spTree>
    <p:extLst>
      <p:ext uri="{BB962C8B-B14F-4D97-AF65-F5344CB8AC3E}">
        <p14:creationId xmlns:p14="http://schemas.microsoft.com/office/powerpoint/2010/main" val="109737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13456E-F019-EB8D-DB30-C2E2B80A2F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7EAA3E8-0B1D-BBD2-1A08-9117EFBDF3FF}"/>
              </a:ext>
            </a:extLst>
          </p:cNvPr>
          <p:cNvSpPr txBox="1"/>
          <p:nvPr/>
        </p:nvSpPr>
        <p:spPr>
          <a:xfrm>
            <a:off x="3090110" y="2767280"/>
            <a:ext cx="6355548" cy="1938992"/>
          </a:xfrm>
          <a:prstGeom prst="rect">
            <a:avLst/>
          </a:prstGeom>
          <a:noFill/>
        </p:spPr>
        <p:txBody>
          <a:bodyPr wrap="square" rtlCol="0">
            <a:spAutoFit/>
          </a:bodyPr>
          <a:lstStyle/>
          <a:p>
            <a:pPr algn="ctr"/>
            <a:r>
              <a:rPr lang="en-US" sz="4000" b="1" dirty="0">
                <a:solidFill>
                  <a:schemeClr val="bg1"/>
                </a:solidFill>
                <a:latin typeface="Palatino Linotype" panose="02040502050505030304" pitchFamily="18" charset="0"/>
              </a:rPr>
              <a:t>MAIN TARGET AUDIENCE OF THE EVENT</a:t>
            </a:r>
          </a:p>
        </p:txBody>
      </p:sp>
    </p:spTree>
    <p:extLst>
      <p:ext uri="{BB962C8B-B14F-4D97-AF65-F5344CB8AC3E}">
        <p14:creationId xmlns:p14="http://schemas.microsoft.com/office/powerpoint/2010/main" val="817130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939510D4-86CA-4345-5FBE-B31D314DA8DD}"/>
              </a:ext>
            </a:extLst>
          </p:cNvPr>
          <p:cNvSpPr txBox="1"/>
          <p:nvPr/>
        </p:nvSpPr>
        <p:spPr>
          <a:xfrm>
            <a:off x="857839" y="1797069"/>
            <a:ext cx="10150261" cy="3992760"/>
          </a:xfrm>
          <a:prstGeom prst="rect">
            <a:avLst/>
          </a:prstGeom>
        </p:spPr>
        <p:txBody>
          <a:bodyPr vert="horz" wrap="square" lIns="0" tIns="12065" rIns="0" bIns="0" rtlCol="0">
            <a:spAutoFit/>
          </a:bodyPr>
          <a:lstStyle/>
          <a:p>
            <a:pPr marL="354965" marR="683260" indent="-342900" algn="just">
              <a:spcBef>
                <a:spcPts val="95"/>
              </a:spcBef>
              <a:buFont typeface="Wingdings" panose="05000000000000000000" pitchFamily="2" charset="2"/>
              <a:buChar char="ü"/>
              <a:tabLst>
                <a:tab pos="299085" algn="l"/>
                <a:tab pos="299720" algn="l"/>
              </a:tabLst>
            </a:pPr>
            <a:r>
              <a:rPr lang="en-US" spc="-5" dirty="0">
                <a:solidFill>
                  <a:schemeClr val="bg1"/>
                </a:solidFill>
                <a:latin typeface="Palatino Linotype" panose="02040502050505030304" pitchFamily="18" charset="0"/>
                <a:cs typeface="Poppins" panose="00000500000000000000" pitchFamily="2" charset="0"/>
              </a:rPr>
              <a:t>Azerbaijan's architecture, design and furniture manufacturing companies and decision-makers and opinion leaders;</a:t>
            </a:r>
          </a:p>
          <a:p>
            <a:pPr marL="354965" marR="683260" indent="-342900" algn="just">
              <a:spcBef>
                <a:spcPts val="95"/>
              </a:spcBef>
              <a:buFont typeface="Wingdings" panose="05000000000000000000" pitchFamily="2" charset="2"/>
              <a:buChar char="ü"/>
              <a:tabLst>
                <a:tab pos="299085" algn="l"/>
                <a:tab pos="299720" algn="l"/>
              </a:tabLst>
            </a:pPr>
            <a:endParaRPr lang="en-US" spc="-5"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pc="-5" dirty="0">
                <a:solidFill>
                  <a:schemeClr val="bg1"/>
                </a:solidFill>
                <a:latin typeface="Palatino Linotype" panose="02040502050505030304" pitchFamily="18" charset="0"/>
                <a:cs typeface="Poppins" panose="00000500000000000000" pitchFamily="2" charset="0"/>
              </a:rPr>
              <a:t>Architects, interior designers, furniture manufacturers working in our country, entrepreneurs engaged in the sale of home decoration products;</a:t>
            </a:r>
          </a:p>
          <a:p>
            <a:pPr marL="354965" marR="683260" indent="-342900" algn="just">
              <a:spcBef>
                <a:spcPts val="95"/>
              </a:spcBef>
              <a:buFont typeface="Wingdings" panose="05000000000000000000" pitchFamily="2" charset="2"/>
              <a:buChar char="ü"/>
              <a:tabLst>
                <a:tab pos="299085" algn="l"/>
                <a:tab pos="299720" algn="l"/>
              </a:tabLst>
            </a:pPr>
            <a:endParaRPr lang="en-US" spc="-5"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pc="-5" dirty="0">
                <a:solidFill>
                  <a:schemeClr val="bg1"/>
                </a:solidFill>
                <a:latin typeface="Palatino Linotype" panose="02040502050505030304" pitchFamily="18" charset="0"/>
                <a:cs typeface="Poppins" panose="00000500000000000000" pitchFamily="2" charset="0"/>
              </a:rPr>
              <a:t>Top managers, heads of departments of famous local and foreign companies operating in Azerbaijan;</a:t>
            </a:r>
          </a:p>
          <a:p>
            <a:pPr marL="354965" marR="683260" indent="-342900" algn="just">
              <a:spcBef>
                <a:spcPts val="95"/>
              </a:spcBef>
              <a:buFont typeface="Wingdings" panose="05000000000000000000" pitchFamily="2" charset="2"/>
              <a:buChar char="ü"/>
              <a:tabLst>
                <a:tab pos="299085" algn="l"/>
                <a:tab pos="299720" algn="l"/>
              </a:tabLst>
            </a:pPr>
            <a:endParaRPr lang="en-US" spc="-5"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pc="-5" dirty="0">
                <a:solidFill>
                  <a:schemeClr val="bg1"/>
                </a:solidFill>
                <a:latin typeface="Palatino Linotype" panose="02040502050505030304" pitchFamily="18" charset="0"/>
                <a:cs typeface="Poppins" panose="00000500000000000000" pitchFamily="2" charset="0"/>
              </a:rPr>
              <a:t>Consultants operating in this sphere, persons engaged in academic and pedagogical activities;</a:t>
            </a:r>
          </a:p>
          <a:p>
            <a:pPr marL="354965" marR="683260" indent="-342900" algn="just">
              <a:spcBef>
                <a:spcPts val="95"/>
              </a:spcBef>
              <a:buFont typeface="Wingdings" panose="05000000000000000000" pitchFamily="2" charset="2"/>
              <a:buChar char="ü"/>
              <a:tabLst>
                <a:tab pos="299085" algn="l"/>
                <a:tab pos="299720" algn="l"/>
              </a:tabLst>
            </a:pPr>
            <a:endParaRPr lang="en-US" spc="-5"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pc="-5" dirty="0">
                <a:solidFill>
                  <a:schemeClr val="bg1"/>
                </a:solidFill>
                <a:latin typeface="Palatino Linotype" panose="02040502050505030304" pitchFamily="18" charset="0"/>
                <a:cs typeface="Poppins" panose="00000500000000000000" pitchFamily="2" charset="0"/>
              </a:rPr>
              <a:t>Those who are interested in this field and want to get acquainted with the general concepts of the sector</a:t>
            </a:r>
            <a:endParaRPr dirty="0">
              <a:solidFill>
                <a:schemeClr val="bg1"/>
              </a:solidFill>
              <a:latin typeface="Palatino Linotype" panose="02040502050505030304" pitchFamily="18" charset="0"/>
              <a:cs typeface="Poppins" panose="00000500000000000000" pitchFamily="2" charset="0"/>
            </a:endParaRPr>
          </a:p>
        </p:txBody>
      </p:sp>
      <p:sp>
        <p:nvSpPr>
          <p:cNvPr id="3" name="TextBox 2">
            <a:extLst>
              <a:ext uri="{FF2B5EF4-FFF2-40B4-BE49-F238E27FC236}">
                <a16:creationId xmlns:a16="http://schemas.microsoft.com/office/drawing/2014/main" id="{7724E970-F37F-00BB-2828-51418C7122C3}"/>
              </a:ext>
            </a:extLst>
          </p:cNvPr>
          <p:cNvSpPr txBox="1"/>
          <p:nvPr/>
        </p:nvSpPr>
        <p:spPr>
          <a:xfrm>
            <a:off x="5823256" y="893765"/>
            <a:ext cx="5184844" cy="465384"/>
          </a:xfrm>
          <a:prstGeom prst="rect">
            <a:avLst/>
          </a:prstGeom>
          <a:noFill/>
        </p:spPr>
        <p:txBody>
          <a:bodyPr wrap="square">
            <a:spAutoFit/>
          </a:bodyPr>
          <a:lstStyle/>
          <a:p>
            <a:pPr algn="r">
              <a:lnSpc>
                <a:spcPct val="150000"/>
              </a:lnSpc>
            </a:pPr>
            <a:r>
              <a:rPr lang="az-Latn-AZ" sz="1800" b="1" dirty="0">
                <a:solidFill>
                  <a:schemeClr val="bg1"/>
                </a:solidFill>
                <a:latin typeface="Palatino Linotype" panose="02040502050505030304" pitchFamily="18" charset="0"/>
              </a:rPr>
              <a:t>Main Target Audience of the Event</a:t>
            </a:r>
            <a:endParaRPr lang="en-AZ" sz="1800" b="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581185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FD5652-F2D6-F9D0-7271-843221724A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20FDD6-30FB-5656-C50B-A0703049C23A}"/>
              </a:ext>
            </a:extLst>
          </p:cNvPr>
          <p:cNvSpPr txBox="1"/>
          <p:nvPr/>
        </p:nvSpPr>
        <p:spPr>
          <a:xfrm>
            <a:off x="3090110" y="2767280"/>
            <a:ext cx="6011779" cy="1323439"/>
          </a:xfrm>
          <a:prstGeom prst="rect">
            <a:avLst/>
          </a:prstGeom>
          <a:noFill/>
        </p:spPr>
        <p:txBody>
          <a:bodyPr wrap="square" rtlCol="0">
            <a:spAutoFit/>
          </a:bodyPr>
          <a:lstStyle/>
          <a:p>
            <a:pPr algn="ctr"/>
            <a:r>
              <a:rPr lang="en-US" sz="4000" b="1" dirty="0">
                <a:solidFill>
                  <a:schemeClr val="bg1"/>
                </a:solidFill>
                <a:latin typeface="Palatino Linotype" panose="02040502050505030304" pitchFamily="18" charset="0"/>
              </a:rPr>
              <a:t>GENERAL FORMAT OF THE EVENT</a:t>
            </a:r>
          </a:p>
        </p:txBody>
      </p:sp>
    </p:spTree>
    <p:extLst>
      <p:ext uri="{BB962C8B-B14F-4D97-AF65-F5344CB8AC3E}">
        <p14:creationId xmlns:p14="http://schemas.microsoft.com/office/powerpoint/2010/main" val="3945709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696618-4471-38AF-96EC-B5473308BC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F27D3E-5A97-120F-2D4C-555C45B891D6}"/>
              </a:ext>
            </a:extLst>
          </p:cNvPr>
          <p:cNvSpPr txBox="1"/>
          <p:nvPr/>
        </p:nvSpPr>
        <p:spPr>
          <a:xfrm>
            <a:off x="457371" y="1350971"/>
            <a:ext cx="5252765" cy="523220"/>
          </a:xfrm>
          <a:prstGeom prst="rect">
            <a:avLst/>
          </a:prstGeom>
          <a:noFill/>
        </p:spPr>
        <p:txBody>
          <a:bodyPr wrap="square" rtlCol="0">
            <a:spAutoFit/>
          </a:bodyPr>
          <a:lstStyle/>
          <a:p>
            <a:r>
              <a:rPr lang="az-Latn-AZ" sz="2800" b="1" u="sng" dirty="0">
                <a:solidFill>
                  <a:srgbClr val="C00000"/>
                </a:solidFill>
                <a:latin typeface="Palatino Linotype" panose="02040502050505030304" pitchFamily="18" charset="0"/>
              </a:rPr>
              <a:t>General format of the event</a:t>
            </a:r>
            <a:endParaRPr lang="en-US" sz="2800" b="1" u="sng" dirty="0">
              <a:solidFill>
                <a:srgbClr val="C00000"/>
              </a:solidFill>
              <a:latin typeface="Palatino Linotype" panose="02040502050505030304" pitchFamily="18" charset="0"/>
            </a:endParaRPr>
          </a:p>
        </p:txBody>
      </p:sp>
      <p:sp>
        <p:nvSpPr>
          <p:cNvPr id="3" name="TextBox 2">
            <a:extLst>
              <a:ext uri="{FF2B5EF4-FFF2-40B4-BE49-F238E27FC236}">
                <a16:creationId xmlns:a16="http://schemas.microsoft.com/office/drawing/2014/main" id="{0AC35DC9-BE71-A862-F218-2E96A8913658}"/>
              </a:ext>
            </a:extLst>
          </p:cNvPr>
          <p:cNvSpPr txBox="1"/>
          <p:nvPr/>
        </p:nvSpPr>
        <p:spPr>
          <a:xfrm>
            <a:off x="282102" y="2388172"/>
            <a:ext cx="5252765" cy="3754874"/>
          </a:xfrm>
          <a:prstGeom prst="rect">
            <a:avLst/>
          </a:prstGeom>
          <a:noFill/>
        </p:spPr>
        <p:txBody>
          <a:bodyPr wrap="square">
            <a:spAutoFit/>
          </a:bodyPr>
          <a:lstStyle/>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The forum with live presentations of foreign and Azerbaijani architects and designers will be held in the Davos format - discussion panels;</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3 panels, 2 coffee-tea breaks and a lunch break are planned for one day.</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The event will be held from 09:00 to 18:00 as a whole day in the form of an opening speech by representatives of state institutions, speeches by speakers from private and state companies, and panel discussions.</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Questions to the speakers at the forum will be possible only by scanning the QR code on the agenda presented to the participants with a special QR code.</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Full-day live recording of the forum, live broadcasting for online viewers, as well as preparation of photo and video summaries are planned.</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The event will be open to the press and accredited media representatives from the official website.</a:t>
            </a:r>
            <a:endParaRPr lang="az-Latn-AZ" sz="1400" b="1" dirty="0">
              <a:solidFill>
                <a:srgbClr val="C00000"/>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3676955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B68A13-040E-D804-BDC7-AC5F29D511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1C109F-DF73-720E-1CD1-1D80B4B4B149}"/>
              </a:ext>
            </a:extLst>
          </p:cNvPr>
          <p:cNvSpPr txBox="1"/>
          <p:nvPr/>
        </p:nvSpPr>
        <p:spPr>
          <a:xfrm>
            <a:off x="6601469" y="815944"/>
            <a:ext cx="5184844" cy="465384"/>
          </a:xfrm>
          <a:prstGeom prst="rect">
            <a:avLst/>
          </a:prstGeom>
          <a:noFill/>
        </p:spPr>
        <p:txBody>
          <a:bodyPr wrap="square">
            <a:spAutoFit/>
          </a:bodyPr>
          <a:lstStyle/>
          <a:p>
            <a:pPr algn="ctr">
              <a:lnSpc>
                <a:spcPct val="150000"/>
              </a:lnSpc>
            </a:pPr>
            <a:r>
              <a:rPr lang="en-US" sz="1800" b="1" u="sng" dirty="0">
                <a:solidFill>
                  <a:schemeClr val="bg1"/>
                </a:solidFill>
                <a:latin typeface="Palatino Linotype" panose="02040502050505030304" pitchFamily="18" charset="0"/>
              </a:rPr>
              <a:t>Key topics to be addressed at the event</a:t>
            </a:r>
            <a:endParaRPr lang="en-AZ" sz="1800" b="1" u="sng" dirty="0">
              <a:solidFill>
                <a:schemeClr val="bg1"/>
              </a:solidFill>
              <a:latin typeface="Palatino Linotype" panose="02040502050505030304" pitchFamily="18" charset="0"/>
            </a:endParaRPr>
          </a:p>
        </p:txBody>
      </p:sp>
      <p:sp>
        <p:nvSpPr>
          <p:cNvPr id="4" name="object 3">
            <a:extLst>
              <a:ext uri="{FF2B5EF4-FFF2-40B4-BE49-F238E27FC236}">
                <a16:creationId xmlns:a16="http://schemas.microsoft.com/office/drawing/2014/main" id="{37B9671D-EA5A-D0F5-DEBF-B383DC559213}"/>
              </a:ext>
            </a:extLst>
          </p:cNvPr>
          <p:cNvSpPr txBox="1"/>
          <p:nvPr/>
        </p:nvSpPr>
        <p:spPr>
          <a:xfrm>
            <a:off x="857839" y="1921021"/>
            <a:ext cx="10614582" cy="4336444"/>
          </a:xfrm>
          <a:prstGeom prst="rect">
            <a:avLst/>
          </a:prstGeom>
        </p:spPr>
        <p:txBody>
          <a:bodyPr vert="horz" wrap="square" lIns="0" tIns="12065" rIns="0" bIns="0" rtlCol="0">
            <a:spAutoFit/>
          </a:bodyPr>
          <a:lstStyle/>
          <a:p>
            <a:pPr marL="12065" marR="683260" algn="just">
              <a:spcBef>
                <a:spcPts val="95"/>
              </a:spcBef>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Panel 1: A New View of the Interior</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1. Innovative Usage Techniques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2. Sustainable Interior Design Practices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3. Integration of Smart Home Technology</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4. Multifunctional Furniture Solutions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5. Trends in Color Palettes and Textures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6. Creating Ambiance with Lighting Design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7. Cultural influences on interior spaces</a:t>
            </a:r>
          </a:p>
          <a:p>
            <a:pPr marL="12065" marR="683260" algn="just">
              <a:spcBef>
                <a:spcPts val="95"/>
              </a:spcBef>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Panel 2: How Should Modern Furniture Be?</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1. Materials Innovation: From Sustainable Resources to High-Tech Fabrics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2. Minimalism vs. Maximalism: Finding Balance in Design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3. Accessibility in Furniture Design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4. Blend of traditional craftsmanship with modern aesthetics</a:t>
            </a:r>
            <a:endParaRPr lang="az-Latn-AZ" sz="1400" dirty="0">
              <a:solidFill>
                <a:schemeClr val="bg1"/>
              </a:solidFill>
              <a:latin typeface="Palatino Linotype" panose="02040502050505030304" pitchFamily="18" charset="0"/>
              <a:cs typeface="Poppins" panose="00000500000000000000" pitchFamily="2" charset="0"/>
            </a:endParaRPr>
          </a:p>
          <a:p>
            <a:pPr marL="12065" marR="683260" algn="just">
              <a:spcBef>
                <a:spcPts val="95"/>
              </a:spcBef>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Panel 3: Secrets of the Design Profession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1. Collaborative Design Processes: Insights from Industry Experts</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2. Balancing customer expectations with design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3. The role of psychology in interior design</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4. Ethical Considerations in Design Practice</a:t>
            </a:r>
          </a:p>
          <a:p>
            <a:pPr marL="354965" marR="683260" indent="-342900" algn="just">
              <a:spcBef>
                <a:spcPts val="95"/>
              </a:spcBef>
              <a:buFont typeface="Wingdings" panose="05000000000000000000" pitchFamily="2" charset="2"/>
              <a:buChar char="ü"/>
              <a:tabLst>
                <a:tab pos="299085" algn="l"/>
                <a:tab pos="299720" algn="l"/>
              </a:tabLst>
            </a:pPr>
            <a:r>
              <a:rPr lang="en-US" sz="1400" dirty="0">
                <a:solidFill>
                  <a:schemeClr val="bg1"/>
                </a:solidFill>
                <a:latin typeface="Palatino Linotype" panose="02040502050505030304" pitchFamily="18" charset="0"/>
                <a:cs typeface="Poppins" panose="00000500000000000000" pitchFamily="2" charset="0"/>
              </a:rPr>
              <a:t>5. The Future of Design Education and Professional Development</a:t>
            </a:r>
            <a:endParaRPr sz="1400" dirty="0">
              <a:solidFill>
                <a:schemeClr val="bg1"/>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114082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C99DE3-E162-24AC-1FE0-7D5CC3FC73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8DCDFC-A7F7-4CB3-A0F3-020FD9E72260}"/>
              </a:ext>
            </a:extLst>
          </p:cNvPr>
          <p:cNvSpPr txBox="1"/>
          <p:nvPr/>
        </p:nvSpPr>
        <p:spPr>
          <a:xfrm>
            <a:off x="3090110" y="2767280"/>
            <a:ext cx="6011779" cy="1938992"/>
          </a:xfrm>
          <a:prstGeom prst="rect">
            <a:avLst/>
          </a:prstGeom>
          <a:noFill/>
        </p:spPr>
        <p:txBody>
          <a:bodyPr wrap="square" rtlCol="0">
            <a:spAutoFit/>
          </a:bodyPr>
          <a:lstStyle/>
          <a:p>
            <a:pPr algn="ctr"/>
            <a:r>
              <a:rPr lang="en-US" sz="4000" b="1" dirty="0">
                <a:solidFill>
                  <a:schemeClr val="bg1"/>
                </a:solidFill>
                <a:latin typeface="Palatino Linotype" panose="02040502050505030304" pitchFamily="18" charset="0"/>
              </a:rPr>
              <a:t>Interior Furniture Forum 2024 PR and Promotional Activity Directions</a:t>
            </a:r>
          </a:p>
        </p:txBody>
      </p:sp>
    </p:spTree>
    <p:extLst>
      <p:ext uri="{BB962C8B-B14F-4D97-AF65-F5344CB8AC3E}">
        <p14:creationId xmlns:p14="http://schemas.microsoft.com/office/powerpoint/2010/main" val="3448602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E2664309-757B-3450-0CD5-8E2C242604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386DD7-3407-9A8C-38A6-2EC98200DBD8}"/>
              </a:ext>
            </a:extLst>
          </p:cNvPr>
          <p:cNvSpPr txBox="1"/>
          <p:nvPr/>
        </p:nvSpPr>
        <p:spPr>
          <a:xfrm>
            <a:off x="6561570" y="504702"/>
            <a:ext cx="5184844" cy="465448"/>
          </a:xfrm>
          <a:prstGeom prst="rect">
            <a:avLst/>
          </a:prstGeom>
          <a:noFill/>
        </p:spPr>
        <p:txBody>
          <a:bodyPr wrap="square">
            <a:spAutoFit/>
          </a:bodyPr>
          <a:lstStyle/>
          <a:p>
            <a:pPr algn="ctr">
              <a:lnSpc>
                <a:spcPct val="150000"/>
              </a:lnSpc>
            </a:pPr>
            <a:r>
              <a:rPr lang="en-US" sz="1800" b="1" u="sng" dirty="0">
                <a:solidFill>
                  <a:schemeClr val="bg1"/>
                </a:solidFill>
                <a:latin typeface="Palatino Linotype" panose="02040502050505030304" pitchFamily="18" charset="0"/>
              </a:rPr>
              <a:t>Event PR and Promotional Activity Directions</a:t>
            </a:r>
            <a:endParaRPr lang="az-Latn-AZ" sz="1800" b="1" u="sng" dirty="0">
              <a:solidFill>
                <a:schemeClr val="bg1"/>
              </a:solidFill>
              <a:latin typeface="Palatino Linotype" panose="02040502050505030304" pitchFamily="18" charset="0"/>
            </a:endParaRPr>
          </a:p>
        </p:txBody>
      </p:sp>
      <p:sp>
        <p:nvSpPr>
          <p:cNvPr id="4" name="object 3">
            <a:extLst>
              <a:ext uri="{FF2B5EF4-FFF2-40B4-BE49-F238E27FC236}">
                <a16:creationId xmlns:a16="http://schemas.microsoft.com/office/drawing/2014/main" id="{E6AFBE3F-4F3F-DFD7-655C-D3CB9B3ADE1B}"/>
              </a:ext>
            </a:extLst>
          </p:cNvPr>
          <p:cNvSpPr txBox="1"/>
          <p:nvPr/>
        </p:nvSpPr>
        <p:spPr>
          <a:xfrm>
            <a:off x="710119" y="1936996"/>
            <a:ext cx="11264630" cy="4146648"/>
          </a:xfrm>
          <a:prstGeom prst="rect">
            <a:avLst/>
          </a:prstGeom>
        </p:spPr>
        <p:txBody>
          <a:bodyPr vert="horz" wrap="square" lIns="0" tIns="12065" rIns="0" bIns="0" rtlCol="0">
            <a:spAutoFit/>
          </a:bodyPr>
          <a:lstStyle/>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Posts (+ sponsored posts) on the forum's social media accounts for 3-4 months. Total number of 120+ posts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Outdoor advertising in the city - 6 video monitors for 2 months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Participation in radio programs - 3-4 times in 2 different radio programs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Participation in TV programs - participation in at least 2 TV programs, representation in the news program on the day of the event</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A series of posts in the "Business Azerbaijan" Facebook group with 28,000 company employees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Publishing more than 20 materials on the Facemark.az business portal before the event</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Publication of a series of press releases and interviews on TOP10 news and business websites - at least 4 times, a total of 25+ press releases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Preparation and broadcasting of programs on our Internet TV</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Placement of web banners on news and business sites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Advertising on monitors in business and shopping centers</a:t>
            </a:r>
          </a:p>
          <a:p>
            <a:pPr marL="354965" marR="683260" indent="-342900" algn="just">
              <a:spcBef>
                <a:spcPts val="95"/>
              </a:spcBef>
              <a:buFont typeface="Wingdings" panose="05000000000000000000" pitchFamily="2" charset="2"/>
              <a:buChar char="ü"/>
              <a:tabLst>
                <a:tab pos="299085" algn="l"/>
                <a:tab pos="299720" algn="l"/>
              </a:tabLst>
            </a:pPr>
            <a:endParaRPr lang="en-US" sz="1200" dirty="0">
              <a:solidFill>
                <a:schemeClr val="bg1"/>
              </a:solidFill>
              <a:latin typeface="Palatino Linotype" panose="02040502050505030304" pitchFamily="18" charset="0"/>
              <a:cs typeface="Poppins" panose="00000500000000000000" pitchFamily="2" charset="0"/>
            </a:endParaRPr>
          </a:p>
          <a:p>
            <a:pPr marL="354965" marR="683260" indent="-342900" algn="just">
              <a:spcBef>
                <a:spcPts val="95"/>
              </a:spcBef>
              <a:buFont typeface="Wingdings" panose="05000000000000000000" pitchFamily="2" charset="2"/>
              <a:buChar char="ü"/>
              <a:tabLst>
                <a:tab pos="299085" algn="l"/>
                <a:tab pos="299720" algn="l"/>
              </a:tabLst>
            </a:pPr>
            <a:r>
              <a:rPr lang="en-US" sz="1200" dirty="0">
                <a:solidFill>
                  <a:schemeClr val="bg1"/>
                </a:solidFill>
                <a:latin typeface="Palatino Linotype" panose="02040502050505030304" pitchFamily="18" charset="0"/>
                <a:cs typeface="Poppins" panose="00000500000000000000" pitchFamily="2" charset="0"/>
              </a:rPr>
              <a:t>Live broadcasts with speakers before and after the forum (</a:t>
            </a:r>
            <a:r>
              <a:rPr lang="en-US" sz="1200" dirty="0" err="1">
                <a:solidFill>
                  <a:schemeClr val="bg1"/>
                </a:solidFill>
                <a:latin typeface="Palatino Linotype" panose="02040502050505030304" pitchFamily="18" charset="0"/>
                <a:cs typeface="Poppins" panose="00000500000000000000" pitchFamily="2" charset="0"/>
              </a:rPr>
              <a:t>fmr</a:t>
            </a:r>
            <a:r>
              <a:rPr lang="en-US" sz="1200" dirty="0">
                <a:solidFill>
                  <a:schemeClr val="bg1"/>
                </a:solidFill>
                <a:latin typeface="Palatino Linotype" panose="02040502050505030304" pitchFamily="18" charset="0"/>
                <a:cs typeface="Poppins" panose="00000500000000000000" pitchFamily="2" charset="0"/>
              </a:rPr>
              <a:t> tv)</a:t>
            </a:r>
          </a:p>
        </p:txBody>
      </p:sp>
      <p:sp>
        <p:nvSpPr>
          <p:cNvPr id="5" name="TextBox 4">
            <a:extLst>
              <a:ext uri="{FF2B5EF4-FFF2-40B4-BE49-F238E27FC236}">
                <a16:creationId xmlns:a16="http://schemas.microsoft.com/office/drawing/2014/main" id="{562A489A-231B-F43A-9E62-CF3147DF46D3}"/>
              </a:ext>
            </a:extLst>
          </p:cNvPr>
          <p:cNvSpPr txBox="1"/>
          <p:nvPr/>
        </p:nvSpPr>
        <p:spPr>
          <a:xfrm>
            <a:off x="9525685" y="5608923"/>
            <a:ext cx="2220729" cy="738664"/>
          </a:xfrm>
          <a:prstGeom prst="rect">
            <a:avLst/>
          </a:prstGeom>
          <a:noFill/>
        </p:spPr>
        <p:txBody>
          <a:bodyPr wrap="square" rtlCol="0">
            <a:spAutoFit/>
          </a:bodyPr>
          <a:lstStyle/>
          <a:p>
            <a:pPr algn="ctr"/>
            <a:r>
              <a:rPr lang="az-Latn-AZ" sz="2400" b="1" u="sng" dirty="0">
                <a:solidFill>
                  <a:schemeClr val="bg1"/>
                </a:solidFill>
                <a:latin typeface="Palatino Linotype" panose="02040502050505030304" pitchFamily="18" charset="0"/>
              </a:rPr>
              <a:t>2.000.000</a:t>
            </a:r>
            <a:br>
              <a:rPr lang="az-Latn-AZ" b="1" u="sng" dirty="0">
                <a:solidFill>
                  <a:schemeClr val="bg1"/>
                </a:solidFill>
                <a:latin typeface="Palatino Linotype" panose="02040502050505030304" pitchFamily="18" charset="0"/>
              </a:rPr>
            </a:br>
            <a:r>
              <a:rPr lang="az-Latn-AZ" b="1" u="sng" dirty="0">
                <a:solidFill>
                  <a:schemeClr val="bg1"/>
                </a:solidFill>
                <a:latin typeface="Palatino Linotype" panose="02040502050505030304" pitchFamily="18" charset="0"/>
              </a:rPr>
              <a:t>TOTAL REACH</a:t>
            </a:r>
            <a:endParaRPr lang="en-US" b="1" u="sng"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87827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037146-347B-AB0C-7717-D30A1863E64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F687F1B-4074-F487-56A9-EEF950A86B1C}"/>
              </a:ext>
            </a:extLst>
          </p:cNvPr>
          <p:cNvSpPr txBox="1"/>
          <p:nvPr/>
        </p:nvSpPr>
        <p:spPr bwMode="auto">
          <a:xfrm>
            <a:off x="1295400" y="3001488"/>
            <a:ext cx="9601199" cy="2019079"/>
          </a:xfrm>
          <a:prstGeom prst="rect">
            <a:avLst/>
          </a:prstGeom>
          <a:noFill/>
        </p:spPr>
        <p:txBody>
          <a:bodyPr wrap="square">
            <a:spAutoFit/>
          </a:bodyPr>
          <a:lstStyle/>
          <a:p>
            <a:pPr marL="457200" indent="-457200">
              <a:lnSpc>
                <a:spcPct val="150000"/>
              </a:lnSpc>
              <a:spcBef>
                <a:spcPts val="200"/>
              </a:spcBef>
              <a:spcAft>
                <a:spcPts val="400"/>
              </a:spcAft>
              <a:buFont typeface="+mj-lt"/>
              <a:buAutoNum type="arabicPeriod"/>
            </a:pPr>
            <a:r>
              <a:rPr lang="en-US" sz="1500" dirty="0">
                <a:solidFill>
                  <a:schemeClr val="bg1"/>
                </a:solidFill>
                <a:latin typeface="Palatino Linotype" panose="02040502050505030304" pitchFamily="18" charset="0"/>
                <a:cs typeface="Times New Roman" panose="02020603050405020304" pitchFamily="18" charset="0"/>
              </a:rPr>
              <a:t>Table for exhibiting products and services - 1 piece</a:t>
            </a:r>
          </a:p>
          <a:p>
            <a:pPr marL="457200" indent="-457200">
              <a:lnSpc>
                <a:spcPct val="150000"/>
              </a:lnSpc>
              <a:spcBef>
                <a:spcPts val="200"/>
              </a:spcBef>
              <a:spcAft>
                <a:spcPts val="400"/>
              </a:spcAft>
              <a:buFont typeface="+mj-lt"/>
              <a:buAutoNum type="arabicPeriod"/>
            </a:pPr>
            <a:r>
              <a:rPr lang="en-US" sz="1500" dirty="0">
                <a:solidFill>
                  <a:schemeClr val="bg1"/>
                </a:solidFill>
                <a:latin typeface="Palatino Linotype" panose="02040502050505030304" pitchFamily="18" charset="0"/>
                <a:cs typeface="Times New Roman" panose="02020603050405020304" pitchFamily="18" charset="0"/>
              </a:rPr>
              <a:t>Rollup placement - 1 piece</a:t>
            </a:r>
          </a:p>
          <a:p>
            <a:pPr marL="457200" indent="-457200">
              <a:lnSpc>
                <a:spcPct val="150000"/>
              </a:lnSpc>
              <a:spcBef>
                <a:spcPts val="200"/>
              </a:spcBef>
              <a:spcAft>
                <a:spcPts val="400"/>
              </a:spcAft>
              <a:buFont typeface="+mj-lt"/>
              <a:buAutoNum type="arabicPeriod"/>
            </a:pPr>
            <a:r>
              <a:rPr lang="en-US" sz="1500" dirty="0">
                <a:solidFill>
                  <a:schemeClr val="bg1"/>
                </a:solidFill>
                <a:latin typeface="Palatino Linotype" panose="02040502050505030304" pitchFamily="18" charset="0"/>
                <a:cs typeface="Times New Roman" panose="02020603050405020304" pitchFamily="18" charset="0"/>
              </a:rPr>
              <a:t>Placing a video monitor around the exhibition table - 1 unit (the video monitor must be provided by the customer)</a:t>
            </a:r>
          </a:p>
          <a:p>
            <a:pPr marL="457200" indent="-457200">
              <a:lnSpc>
                <a:spcPct val="150000"/>
              </a:lnSpc>
              <a:spcBef>
                <a:spcPts val="200"/>
              </a:spcBef>
              <a:spcAft>
                <a:spcPts val="400"/>
              </a:spcAft>
              <a:buFont typeface="+mj-lt"/>
              <a:buAutoNum type="arabicPeriod"/>
            </a:pPr>
            <a:r>
              <a:rPr lang="en-US" sz="1500" dirty="0">
                <a:solidFill>
                  <a:schemeClr val="bg1"/>
                </a:solidFill>
                <a:latin typeface="Palatino Linotype" panose="02040502050505030304" pitchFamily="18" charset="0"/>
                <a:cs typeface="Times New Roman" panose="02020603050405020304" pitchFamily="18" charset="0"/>
              </a:rPr>
              <a:t>Employee - 2 people to inform participants about products and services</a:t>
            </a:r>
            <a:endParaRPr lang="az-Latn-AZ" sz="1500" dirty="0">
              <a:solidFill>
                <a:schemeClr val="bg1"/>
              </a:solidFill>
              <a:latin typeface="Palatino Linotype" panose="0204050205050503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8AE0144-E858-1428-99B1-BD56099A6873}"/>
              </a:ext>
            </a:extLst>
          </p:cNvPr>
          <p:cNvSpPr txBox="1"/>
          <p:nvPr/>
        </p:nvSpPr>
        <p:spPr>
          <a:xfrm>
            <a:off x="3098258" y="1303263"/>
            <a:ext cx="6459166" cy="1143711"/>
          </a:xfrm>
          <a:prstGeom prst="rect">
            <a:avLst/>
          </a:prstGeom>
          <a:noFill/>
        </p:spPr>
        <p:txBody>
          <a:bodyPr wrap="square">
            <a:spAutoFit/>
          </a:bodyPr>
          <a:lstStyle/>
          <a:p>
            <a:pPr algn="ctr">
              <a:lnSpc>
                <a:spcPct val="150000"/>
              </a:lnSpc>
            </a:pPr>
            <a:r>
              <a:rPr lang="en-US" sz="2400" b="1" dirty="0">
                <a:solidFill>
                  <a:schemeClr val="bg1"/>
                </a:solidFill>
                <a:latin typeface="Palatino Linotype" panose="02040502050505030304" pitchFamily="18" charset="0"/>
              </a:rPr>
              <a:t>EXHIBITION / STAND PACKAGE</a:t>
            </a:r>
          </a:p>
          <a:p>
            <a:pPr algn="ctr">
              <a:lnSpc>
                <a:spcPct val="150000"/>
              </a:lnSpc>
            </a:pPr>
            <a:r>
              <a:rPr lang="en-US" sz="2400" b="1" dirty="0">
                <a:solidFill>
                  <a:schemeClr val="bg1"/>
                </a:solidFill>
                <a:latin typeface="Palatino Linotype" panose="02040502050505030304" pitchFamily="18" charset="0"/>
              </a:rPr>
              <a:t>2500 AZN</a:t>
            </a:r>
            <a:endParaRPr lang="en-AZ" sz="2400" b="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822427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316E84-165D-3B7D-5801-B34874E94E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D1D3B69-E8F9-4ED8-C3B4-28FCD0C87771}"/>
              </a:ext>
            </a:extLst>
          </p:cNvPr>
          <p:cNvSpPr txBox="1"/>
          <p:nvPr/>
        </p:nvSpPr>
        <p:spPr>
          <a:xfrm>
            <a:off x="457371" y="1350971"/>
            <a:ext cx="5252765" cy="523220"/>
          </a:xfrm>
          <a:prstGeom prst="rect">
            <a:avLst/>
          </a:prstGeom>
          <a:noFill/>
        </p:spPr>
        <p:txBody>
          <a:bodyPr wrap="square" rtlCol="0">
            <a:spAutoFit/>
          </a:bodyPr>
          <a:lstStyle/>
          <a:p>
            <a:r>
              <a:rPr lang="az-Latn-AZ" sz="2800" b="1" u="sng" dirty="0">
                <a:solidFill>
                  <a:srgbClr val="C00000"/>
                </a:solidFill>
                <a:latin typeface="Palatino Linotype" panose="02040502050505030304" pitchFamily="18" charset="0"/>
              </a:rPr>
              <a:t>Contact</a:t>
            </a:r>
            <a:endParaRPr lang="en-US" sz="2800" b="1" u="sng" dirty="0">
              <a:solidFill>
                <a:srgbClr val="C00000"/>
              </a:solidFill>
              <a:latin typeface="Palatino Linotype" panose="02040502050505030304" pitchFamily="18" charset="0"/>
            </a:endParaRPr>
          </a:p>
        </p:txBody>
      </p:sp>
      <p:sp>
        <p:nvSpPr>
          <p:cNvPr id="3" name="TextBox 2">
            <a:extLst>
              <a:ext uri="{FF2B5EF4-FFF2-40B4-BE49-F238E27FC236}">
                <a16:creationId xmlns:a16="http://schemas.microsoft.com/office/drawing/2014/main" id="{F94FE9AF-8F12-A095-FF8F-5910543EE0B6}"/>
              </a:ext>
            </a:extLst>
          </p:cNvPr>
          <p:cNvSpPr txBox="1"/>
          <p:nvPr/>
        </p:nvSpPr>
        <p:spPr>
          <a:xfrm>
            <a:off x="282102" y="2388172"/>
            <a:ext cx="5252765" cy="3970318"/>
          </a:xfrm>
          <a:prstGeom prst="rect">
            <a:avLst/>
          </a:prstGeom>
          <a:noFill/>
        </p:spPr>
        <p:txBody>
          <a:bodyPr wrap="square">
            <a:spAutoFit/>
          </a:bodyPr>
          <a:lstStyle/>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For sponsorship</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        Phone: 050 216 16 36</a:t>
            </a:r>
          </a:p>
          <a:p>
            <a:pPr marL="342900" indent="-342900">
              <a:buFont typeface="Arial" panose="020B0604020202020204" pitchFamily="34" charset="0"/>
              <a:buChar char="•"/>
            </a:pPr>
            <a:endParaRPr lang="en-US"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For more information and ticket sales</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         Phone: 050 216 16 36</a:t>
            </a:r>
          </a:p>
          <a:p>
            <a:pPr marL="342900" indent="-342900">
              <a:buFont typeface="Arial" panose="020B0604020202020204" pitchFamily="34" charset="0"/>
              <a:buChar char="•"/>
            </a:pPr>
            <a:endParaRPr lang="en-US"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Social Media account links</a:t>
            </a: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Facebook: </a:t>
            </a:r>
            <a:r>
              <a:rPr lang="en-US" sz="1400" b="1" dirty="0">
                <a:solidFill>
                  <a:srgbClr val="C00000"/>
                </a:solidFill>
                <a:latin typeface="Palatino Linotype" panose="02040502050505030304" pitchFamily="18" charset="0"/>
                <a:cs typeface="Poppins" panose="00000500000000000000" pitchFamily="2" charset="0"/>
                <a:hlinkClick r:id="rId3">
                  <a:extLst>
                    <a:ext uri="{A12FA001-AC4F-418D-AE19-62706E023703}">
                      <ahyp:hlinkClr xmlns:ahyp="http://schemas.microsoft.com/office/drawing/2018/hyperlinkcolor" val="tx"/>
                    </a:ext>
                  </a:extLst>
                </a:hlinkClick>
              </a:rPr>
              <a:t>https://www.facebook.com/profile.php?id=61556082195755</a:t>
            </a:r>
            <a:endParaRPr lang="az-Latn-AZ"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endParaRPr lang="en-US"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Instagram: </a:t>
            </a:r>
            <a:r>
              <a:rPr lang="en-US" sz="1400" b="1" dirty="0">
                <a:solidFill>
                  <a:srgbClr val="C00000"/>
                </a:solidFill>
                <a:latin typeface="Palatino Linotype" panose="02040502050505030304" pitchFamily="18" charset="0"/>
                <a:cs typeface="Poppins" panose="00000500000000000000" pitchFamily="2" charset="0"/>
                <a:hlinkClick r:id="rId4">
                  <a:extLst>
                    <a:ext uri="{A12FA001-AC4F-418D-AE19-62706E023703}">
                      <ahyp:hlinkClr xmlns:ahyp="http://schemas.microsoft.com/office/drawing/2018/hyperlinkcolor" val="tx"/>
                    </a:ext>
                  </a:extLst>
                </a:hlinkClick>
              </a:rPr>
              <a:t>https://www.instagram.com/imforumbaku/</a:t>
            </a:r>
            <a:endParaRPr lang="az-Latn-AZ"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endParaRPr lang="en-US"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r>
              <a:rPr lang="en-US" sz="1400" b="1" dirty="0" err="1">
                <a:solidFill>
                  <a:srgbClr val="C00000"/>
                </a:solidFill>
                <a:latin typeface="Palatino Linotype" panose="02040502050505030304" pitchFamily="18" charset="0"/>
                <a:cs typeface="Poppins" panose="00000500000000000000" pitchFamily="2" charset="0"/>
              </a:rPr>
              <a:t>Linkedin</a:t>
            </a:r>
            <a:r>
              <a:rPr lang="en-US" sz="1400" b="1" dirty="0">
                <a:solidFill>
                  <a:srgbClr val="C00000"/>
                </a:solidFill>
                <a:latin typeface="Palatino Linotype" panose="02040502050505030304" pitchFamily="18" charset="0"/>
                <a:cs typeface="Poppins" panose="00000500000000000000" pitchFamily="2" charset="0"/>
              </a:rPr>
              <a:t>: </a:t>
            </a:r>
            <a:r>
              <a:rPr lang="en-US" sz="1400" b="1" dirty="0">
                <a:solidFill>
                  <a:srgbClr val="C00000"/>
                </a:solidFill>
                <a:latin typeface="Palatino Linotype" panose="02040502050505030304" pitchFamily="18" charset="0"/>
                <a:cs typeface="Poppins" panose="00000500000000000000" pitchFamily="2" charset="0"/>
                <a:hlinkClick r:id="rId5">
                  <a:extLst>
                    <a:ext uri="{A12FA001-AC4F-418D-AE19-62706E023703}">
                      <ahyp:hlinkClr xmlns:ahyp="http://schemas.microsoft.com/office/drawing/2018/hyperlinkcolor" val="tx"/>
                    </a:ext>
                  </a:extLst>
                </a:hlinkClick>
              </a:rPr>
              <a:t>https://www.linkedin.com/company/i%CC%87nteryer-mebel-forumu-i%CC%87mforum-2024/</a:t>
            </a:r>
            <a:endParaRPr lang="az-Latn-AZ"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endParaRPr lang="en-US"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r>
              <a:rPr lang="en-US" sz="1400" b="1" dirty="0">
                <a:solidFill>
                  <a:srgbClr val="C00000"/>
                </a:solidFill>
                <a:latin typeface="Palatino Linotype" panose="02040502050505030304" pitchFamily="18" charset="0"/>
                <a:cs typeface="Poppins" panose="00000500000000000000" pitchFamily="2" charset="0"/>
              </a:rPr>
              <a:t>Website: </a:t>
            </a:r>
            <a:r>
              <a:rPr lang="en-US" sz="1400" b="1" dirty="0">
                <a:solidFill>
                  <a:srgbClr val="C00000"/>
                </a:solidFill>
                <a:latin typeface="Palatino Linotype" panose="02040502050505030304" pitchFamily="18" charset="0"/>
                <a:cs typeface="Poppins" panose="00000500000000000000" pitchFamily="2" charset="0"/>
                <a:hlinkClick r:id="rId6">
                  <a:extLst>
                    <a:ext uri="{A12FA001-AC4F-418D-AE19-62706E023703}">
                      <ahyp:hlinkClr xmlns:ahyp="http://schemas.microsoft.com/office/drawing/2018/hyperlinkcolor" val="tx"/>
                    </a:ext>
                  </a:extLst>
                </a:hlinkClick>
              </a:rPr>
              <a:t>https://www.imforum.az/</a:t>
            </a:r>
            <a:endParaRPr lang="az-Latn-AZ" sz="1400" b="1" dirty="0">
              <a:solidFill>
                <a:srgbClr val="C00000"/>
              </a:solidFill>
              <a:latin typeface="Palatino Linotype" panose="02040502050505030304" pitchFamily="18" charset="0"/>
              <a:cs typeface="Poppins" panose="00000500000000000000" pitchFamily="2" charset="0"/>
            </a:endParaRPr>
          </a:p>
          <a:p>
            <a:pPr marL="342900" indent="-342900">
              <a:buFont typeface="Arial" panose="020B0604020202020204" pitchFamily="34" charset="0"/>
              <a:buChar char="•"/>
            </a:pPr>
            <a:endParaRPr lang="az-Latn-AZ" sz="1400" b="1" dirty="0">
              <a:solidFill>
                <a:srgbClr val="C00000"/>
              </a:solidFill>
              <a:latin typeface="Palatino Linotype" panose="02040502050505030304" pitchFamily="18" charset="0"/>
              <a:cs typeface="Poppins" panose="00000500000000000000" pitchFamily="2" charset="0"/>
            </a:endParaRPr>
          </a:p>
        </p:txBody>
      </p:sp>
    </p:spTree>
    <p:extLst>
      <p:ext uri="{BB962C8B-B14F-4D97-AF65-F5344CB8AC3E}">
        <p14:creationId xmlns:p14="http://schemas.microsoft.com/office/powerpoint/2010/main" val="3123585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1501</Words>
  <Application>Microsoft Office PowerPoint</Application>
  <PresentationFormat>Widescreen</PresentationFormat>
  <Paragraphs>167</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Palatino Linotype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hunaltay@gmail.com</dc:creator>
  <cp:lastModifiedBy>Khadija Jabrayilova</cp:lastModifiedBy>
  <cp:revision>11</cp:revision>
  <dcterms:created xsi:type="dcterms:W3CDTF">2024-02-16T09:49:25Z</dcterms:created>
  <dcterms:modified xsi:type="dcterms:W3CDTF">2024-04-16T14:27:22Z</dcterms:modified>
</cp:coreProperties>
</file>